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76" r:id="rId2"/>
    <p:sldId id="277" r:id="rId3"/>
    <p:sldId id="278" r:id="rId4"/>
    <p:sldId id="279" r:id="rId5"/>
    <p:sldId id="280" r:id="rId6"/>
    <p:sldId id="281" r:id="rId7"/>
    <p:sldId id="297" r:id="rId8"/>
    <p:sldId id="283" r:id="rId9"/>
    <p:sldId id="295" r:id="rId10"/>
    <p:sldId id="296" r:id="rId11"/>
    <p:sldId id="284" r:id="rId12"/>
    <p:sldId id="294" r:id="rId13"/>
    <p:sldId id="285" r:id="rId14"/>
    <p:sldId id="290" r:id="rId15"/>
    <p:sldId id="289" r:id="rId16"/>
    <p:sldId id="288" r:id="rId17"/>
    <p:sldId id="287" r:id="rId18"/>
    <p:sldId id="286" r:id="rId19"/>
    <p:sldId id="291" r:id="rId20"/>
    <p:sldId id="292" r:id="rId21"/>
    <p:sldId id="314"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293"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F"/>
    <a:srgbClr val="FFFFFF"/>
    <a:srgbClr val="233060"/>
    <a:srgbClr val="000000"/>
    <a:srgbClr val="9AA6FF"/>
    <a:srgbClr val="FF7064"/>
    <a:srgbClr val="AAD8AF"/>
    <a:srgbClr val="D4ECDF"/>
    <a:srgbClr val="49AA43"/>
    <a:srgbClr val="FA6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p:restoredTop sz="94635"/>
  </p:normalViewPr>
  <p:slideViewPr>
    <p:cSldViewPr>
      <p:cViewPr varScale="1">
        <p:scale>
          <a:sx n="137" d="100"/>
          <a:sy n="137" d="100"/>
        </p:scale>
        <p:origin x="216" y="3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BAB43-2496-4A9B-A11E-3BDF8F6CEC1B}" type="datetimeFigureOut">
              <a:rPr lang="en-US" smtClean="0"/>
              <a:t>3/19/22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959EB-D00B-4353-AED1-1217E1A8021F}" type="slidenum">
              <a:rPr lang="en-US" smtClean="0"/>
              <a:t>‹#›</a:t>
            </a:fld>
            <a:endParaRPr lang="en-US"/>
          </a:p>
        </p:txBody>
      </p:sp>
    </p:spTree>
    <p:extLst>
      <p:ext uri="{BB962C8B-B14F-4D97-AF65-F5344CB8AC3E}">
        <p14:creationId xmlns:p14="http://schemas.microsoft.com/office/powerpoint/2010/main" val="216903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AC245-B90E-40E6-B437-7856E15CE82A}" type="slidenum">
              <a:rPr lang="en-US" smtClean="0"/>
              <a:t>1</a:t>
            </a:fld>
            <a:endParaRPr lang="en-US"/>
          </a:p>
        </p:txBody>
      </p:sp>
    </p:spTree>
    <p:extLst>
      <p:ext uri="{BB962C8B-B14F-4D97-AF65-F5344CB8AC3E}">
        <p14:creationId xmlns:p14="http://schemas.microsoft.com/office/powerpoint/2010/main" val="158158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10</a:t>
            </a:fld>
            <a:endParaRPr lang="en-US"/>
          </a:p>
        </p:txBody>
      </p:sp>
    </p:spTree>
    <p:extLst>
      <p:ext uri="{BB962C8B-B14F-4D97-AF65-F5344CB8AC3E}">
        <p14:creationId xmlns:p14="http://schemas.microsoft.com/office/powerpoint/2010/main" val="417973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11</a:t>
            </a:fld>
            <a:endParaRPr lang="en-US"/>
          </a:p>
        </p:txBody>
      </p:sp>
    </p:spTree>
    <p:extLst>
      <p:ext uri="{BB962C8B-B14F-4D97-AF65-F5344CB8AC3E}">
        <p14:creationId xmlns:p14="http://schemas.microsoft.com/office/powerpoint/2010/main" val="196555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12</a:t>
            </a:fld>
            <a:endParaRPr lang="en-US"/>
          </a:p>
        </p:txBody>
      </p:sp>
    </p:spTree>
    <p:extLst>
      <p:ext uri="{BB962C8B-B14F-4D97-AF65-F5344CB8AC3E}">
        <p14:creationId xmlns:p14="http://schemas.microsoft.com/office/powerpoint/2010/main" val="411272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13</a:t>
            </a:fld>
            <a:endParaRPr lang="en-US"/>
          </a:p>
        </p:txBody>
      </p:sp>
    </p:spTree>
    <p:extLst>
      <p:ext uri="{BB962C8B-B14F-4D97-AF65-F5344CB8AC3E}">
        <p14:creationId xmlns:p14="http://schemas.microsoft.com/office/powerpoint/2010/main" val="247874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14</a:t>
            </a:fld>
            <a:endParaRPr lang="en-US"/>
          </a:p>
        </p:txBody>
      </p:sp>
    </p:spTree>
    <p:extLst>
      <p:ext uri="{BB962C8B-B14F-4D97-AF65-F5344CB8AC3E}">
        <p14:creationId xmlns:p14="http://schemas.microsoft.com/office/powerpoint/2010/main" val="376120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15</a:t>
            </a:fld>
            <a:endParaRPr lang="en-US"/>
          </a:p>
        </p:txBody>
      </p:sp>
    </p:spTree>
    <p:extLst>
      <p:ext uri="{BB962C8B-B14F-4D97-AF65-F5344CB8AC3E}">
        <p14:creationId xmlns:p14="http://schemas.microsoft.com/office/powerpoint/2010/main" val="396656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16</a:t>
            </a:fld>
            <a:endParaRPr lang="en-US"/>
          </a:p>
        </p:txBody>
      </p:sp>
    </p:spTree>
    <p:extLst>
      <p:ext uri="{BB962C8B-B14F-4D97-AF65-F5344CB8AC3E}">
        <p14:creationId xmlns:p14="http://schemas.microsoft.com/office/powerpoint/2010/main" val="6720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17</a:t>
            </a:fld>
            <a:endParaRPr lang="en-US"/>
          </a:p>
        </p:txBody>
      </p:sp>
    </p:spTree>
    <p:extLst>
      <p:ext uri="{BB962C8B-B14F-4D97-AF65-F5344CB8AC3E}">
        <p14:creationId xmlns:p14="http://schemas.microsoft.com/office/powerpoint/2010/main" val="336451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18</a:t>
            </a:fld>
            <a:endParaRPr lang="en-US"/>
          </a:p>
        </p:txBody>
      </p:sp>
    </p:spTree>
    <p:extLst>
      <p:ext uri="{BB962C8B-B14F-4D97-AF65-F5344CB8AC3E}">
        <p14:creationId xmlns:p14="http://schemas.microsoft.com/office/powerpoint/2010/main" val="23308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19</a:t>
            </a:fld>
            <a:endParaRPr lang="en-US"/>
          </a:p>
        </p:txBody>
      </p:sp>
    </p:spTree>
    <p:extLst>
      <p:ext uri="{BB962C8B-B14F-4D97-AF65-F5344CB8AC3E}">
        <p14:creationId xmlns:p14="http://schemas.microsoft.com/office/powerpoint/2010/main" val="23054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a:t>
            </a:fld>
            <a:endParaRPr lang="en-US"/>
          </a:p>
        </p:txBody>
      </p:sp>
    </p:spTree>
    <p:extLst>
      <p:ext uri="{BB962C8B-B14F-4D97-AF65-F5344CB8AC3E}">
        <p14:creationId xmlns:p14="http://schemas.microsoft.com/office/powerpoint/2010/main" val="1350505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20</a:t>
            </a:fld>
            <a:endParaRPr lang="en-US"/>
          </a:p>
        </p:txBody>
      </p:sp>
    </p:spTree>
    <p:extLst>
      <p:ext uri="{BB962C8B-B14F-4D97-AF65-F5344CB8AC3E}">
        <p14:creationId xmlns:p14="http://schemas.microsoft.com/office/powerpoint/2010/main" val="371864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21</a:t>
            </a:fld>
            <a:endParaRPr lang="en-US"/>
          </a:p>
        </p:txBody>
      </p:sp>
    </p:spTree>
    <p:extLst>
      <p:ext uri="{BB962C8B-B14F-4D97-AF65-F5344CB8AC3E}">
        <p14:creationId xmlns:p14="http://schemas.microsoft.com/office/powerpoint/2010/main" val="1818418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22</a:t>
            </a:fld>
            <a:endParaRPr lang="en-US"/>
          </a:p>
        </p:txBody>
      </p:sp>
    </p:spTree>
    <p:extLst>
      <p:ext uri="{BB962C8B-B14F-4D97-AF65-F5344CB8AC3E}">
        <p14:creationId xmlns:p14="http://schemas.microsoft.com/office/powerpoint/2010/main" val="1578446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23</a:t>
            </a:fld>
            <a:endParaRPr lang="en-US"/>
          </a:p>
        </p:txBody>
      </p:sp>
    </p:spTree>
    <p:extLst>
      <p:ext uri="{BB962C8B-B14F-4D97-AF65-F5344CB8AC3E}">
        <p14:creationId xmlns:p14="http://schemas.microsoft.com/office/powerpoint/2010/main" val="2282062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24</a:t>
            </a:fld>
            <a:endParaRPr lang="en-US"/>
          </a:p>
        </p:txBody>
      </p:sp>
    </p:spTree>
    <p:extLst>
      <p:ext uri="{BB962C8B-B14F-4D97-AF65-F5344CB8AC3E}">
        <p14:creationId xmlns:p14="http://schemas.microsoft.com/office/powerpoint/2010/main" val="3822140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25</a:t>
            </a:fld>
            <a:endParaRPr lang="en-US"/>
          </a:p>
        </p:txBody>
      </p:sp>
    </p:spTree>
    <p:extLst>
      <p:ext uri="{BB962C8B-B14F-4D97-AF65-F5344CB8AC3E}">
        <p14:creationId xmlns:p14="http://schemas.microsoft.com/office/powerpoint/2010/main" val="409900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26</a:t>
            </a:fld>
            <a:endParaRPr lang="en-US"/>
          </a:p>
        </p:txBody>
      </p:sp>
    </p:spTree>
    <p:extLst>
      <p:ext uri="{BB962C8B-B14F-4D97-AF65-F5344CB8AC3E}">
        <p14:creationId xmlns:p14="http://schemas.microsoft.com/office/powerpoint/2010/main" val="575791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27</a:t>
            </a:fld>
            <a:endParaRPr lang="en-US"/>
          </a:p>
        </p:txBody>
      </p:sp>
    </p:spTree>
    <p:extLst>
      <p:ext uri="{BB962C8B-B14F-4D97-AF65-F5344CB8AC3E}">
        <p14:creationId xmlns:p14="http://schemas.microsoft.com/office/powerpoint/2010/main" val="3738647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28</a:t>
            </a:fld>
            <a:endParaRPr lang="en-US"/>
          </a:p>
        </p:txBody>
      </p:sp>
    </p:spTree>
    <p:extLst>
      <p:ext uri="{BB962C8B-B14F-4D97-AF65-F5344CB8AC3E}">
        <p14:creationId xmlns:p14="http://schemas.microsoft.com/office/powerpoint/2010/main" val="2096436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29</a:t>
            </a:fld>
            <a:endParaRPr lang="en-US"/>
          </a:p>
        </p:txBody>
      </p:sp>
    </p:spTree>
    <p:extLst>
      <p:ext uri="{BB962C8B-B14F-4D97-AF65-F5344CB8AC3E}">
        <p14:creationId xmlns:p14="http://schemas.microsoft.com/office/powerpoint/2010/main" val="236314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a:t>
            </a:fld>
            <a:endParaRPr lang="en-US"/>
          </a:p>
        </p:txBody>
      </p:sp>
    </p:spTree>
    <p:extLst>
      <p:ext uri="{BB962C8B-B14F-4D97-AF65-F5344CB8AC3E}">
        <p14:creationId xmlns:p14="http://schemas.microsoft.com/office/powerpoint/2010/main" val="2422763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30</a:t>
            </a:fld>
            <a:endParaRPr lang="en-US"/>
          </a:p>
        </p:txBody>
      </p:sp>
    </p:spTree>
    <p:extLst>
      <p:ext uri="{BB962C8B-B14F-4D97-AF65-F5344CB8AC3E}">
        <p14:creationId xmlns:p14="http://schemas.microsoft.com/office/powerpoint/2010/main" val="3824419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31</a:t>
            </a:fld>
            <a:endParaRPr lang="en-US"/>
          </a:p>
        </p:txBody>
      </p:sp>
    </p:spTree>
    <p:extLst>
      <p:ext uri="{BB962C8B-B14F-4D97-AF65-F5344CB8AC3E}">
        <p14:creationId xmlns:p14="http://schemas.microsoft.com/office/powerpoint/2010/main" val="366804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32</a:t>
            </a:fld>
            <a:endParaRPr lang="en-US"/>
          </a:p>
        </p:txBody>
      </p:sp>
    </p:spTree>
    <p:extLst>
      <p:ext uri="{BB962C8B-B14F-4D97-AF65-F5344CB8AC3E}">
        <p14:creationId xmlns:p14="http://schemas.microsoft.com/office/powerpoint/2010/main" val="3041948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33</a:t>
            </a:fld>
            <a:endParaRPr lang="en-US"/>
          </a:p>
        </p:txBody>
      </p:sp>
    </p:spTree>
    <p:extLst>
      <p:ext uri="{BB962C8B-B14F-4D97-AF65-F5344CB8AC3E}">
        <p14:creationId xmlns:p14="http://schemas.microsoft.com/office/powerpoint/2010/main" val="231769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34</a:t>
            </a:fld>
            <a:endParaRPr lang="en-US"/>
          </a:p>
        </p:txBody>
      </p:sp>
    </p:spTree>
    <p:extLst>
      <p:ext uri="{BB962C8B-B14F-4D97-AF65-F5344CB8AC3E}">
        <p14:creationId xmlns:p14="http://schemas.microsoft.com/office/powerpoint/2010/main" val="1788376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35</a:t>
            </a:fld>
            <a:endParaRPr lang="en-US"/>
          </a:p>
        </p:txBody>
      </p:sp>
    </p:spTree>
    <p:extLst>
      <p:ext uri="{BB962C8B-B14F-4D97-AF65-F5344CB8AC3E}">
        <p14:creationId xmlns:p14="http://schemas.microsoft.com/office/powerpoint/2010/main" val="253549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a:t>
            </a:fld>
            <a:endParaRPr lang="en-US"/>
          </a:p>
        </p:txBody>
      </p:sp>
    </p:spTree>
    <p:extLst>
      <p:ext uri="{BB962C8B-B14F-4D97-AF65-F5344CB8AC3E}">
        <p14:creationId xmlns:p14="http://schemas.microsoft.com/office/powerpoint/2010/main" val="400584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a:t>
            </a:fld>
            <a:endParaRPr lang="en-US"/>
          </a:p>
        </p:txBody>
      </p:sp>
    </p:spTree>
    <p:extLst>
      <p:ext uri="{BB962C8B-B14F-4D97-AF65-F5344CB8AC3E}">
        <p14:creationId xmlns:p14="http://schemas.microsoft.com/office/powerpoint/2010/main" val="262746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a:t>
            </a:fld>
            <a:endParaRPr lang="en-US"/>
          </a:p>
        </p:txBody>
      </p:sp>
    </p:spTree>
    <p:extLst>
      <p:ext uri="{BB962C8B-B14F-4D97-AF65-F5344CB8AC3E}">
        <p14:creationId xmlns:p14="http://schemas.microsoft.com/office/powerpoint/2010/main" val="111448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7</a:t>
            </a:fld>
            <a:endParaRPr lang="en-US"/>
          </a:p>
        </p:txBody>
      </p:sp>
    </p:spTree>
    <p:extLst>
      <p:ext uri="{BB962C8B-B14F-4D97-AF65-F5344CB8AC3E}">
        <p14:creationId xmlns:p14="http://schemas.microsoft.com/office/powerpoint/2010/main" val="413967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8</a:t>
            </a:fld>
            <a:endParaRPr lang="en-US"/>
          </a:p>
        </p:txBody>
      </p:sp>
    </p:spTree>
    <p:extLst>
      <p:ext uri="{BB962C8B-B14F-4D97-AF65-F5344CB8AC3E}">
        <p14:creationId xmlns:p14="http://schemas.microsoft.com/office/powerpoint/2010/main" val="428927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9</a:t>
            </a:fld>
            <a:endParaRPr lang="en-US"/>
          </a:p>
        </p:txBody>
      </p:sp>
    </p:spTree>
    <p:extLst>
      <p:ext uri="{BB962C8B-B14F-4D97-AF65-F5344CB8AC3E}">
        <p14:creationId xmlns:p14="http://schemas.microsoft.com/office/powerpoint/2010/main" val="12661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FE05E5-C815-4871-822F-A62813F0594D}" type="datetimeFigureOut">
              <a:rPr lang="en-US" smtClean="0"/>
              <a:pPr/>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50189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E05E5-C815-4871-822F-A62813F0594D}" type="datetimeFigureOut">
              <a:rPr lang="en-US" smtClean="0"/>
              <a:pPr/>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376200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E05E5-C815-4871-822F-A62813F0594D}" type="datetimeFigureOut">
              <a:rPr lang="en-US" smtClean="0"/>
              <a:pPr/>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403675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E05E5-C815-4871-822F-A62813F0594D}" type="datetimeFigureOut">
              <a:rPr lang="en-US" smtClean="0"/>
              <a:pPr/>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246618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E05E5-C815-4871-822F-A62813F0594D}" type="datetimeFigureOut">
              <a:rPr lang="en-US" smtClean="0"/>
              <a:pPr/>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4204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FE05E5-C815-4871-822F-A62813F0594D}" type="datetimeFigureOut">
              <a:rPr lang="en-US" smtClean="0"/>
              <a:pPr/>
              <a:t>3/19/22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359129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FE05E5-C815-4871-822F-A62813F0594D}" type="datetimeFigureOut">
              <a:rPr lang="en-US" smtClean="0"/>
              <a:pPr/>
              <a:t>3/19/22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258649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FE05E5-C815-4871-822F-A62813F0594D}" type="datetimeFigureOut">
              <a:rPr lang="en-US" smtClean="0"/>
              <a:pPr/>
              <a:t>3/19/22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77230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E05E5-C815-4871-822F-A62813F0594D}" type="datetimeFigureOut">
              <a:rPr lang="en-US" smtClean="0"/>
              <a:pPr/>
              <a:t>3/19/22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422726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E05E5-C815-4871-822F-A62813F0594D}" type="datetimeFigureOut">
              <a:rPr lang="en-US" smtClean="0"/>
              <a:pPr/>
              <a:t>3/19/22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110834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E05E5-C815-4871-822F-A62813F0594D}" type="datetimeFigureOut">
              <a:rPr lang="en-US" smtClean="0"/>
              <a:pPr/>
              <a:t>3/19/22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299498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E05E5-C815-4871-822F-A62813F0594D}" type="datetimeFigureOut">
              <a:rPr lang="en-US" smtClean="0"/>
              <a:pPr/>
              <a:t>3/19/22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CD35D-E600-41DE-BEEE-D6CC6057EC89}" type="slidenum">
              <a:rPr lang="en-US" smtClean="0"/>
              <a:pPr/>
              <a:t>‹#›</a:t>
            </a:fld>
            <a:endParaRPr lang="en-US"/>
          </a:p>
        </p:txBody>
      </p:sp>
    </p:spTree>
    <p:extLst>
      <p:ext uri="{BB962C8B-B14F-4D97-AF65-F5344CB8AC3E}">
        <p14:creationId xmlns:p14="http://schemas.microsoft.com/office/powerpoint/2010/main" val="913898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58470" y="2204864"/>
            <a:ext cx="88750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27384"/>
            <a:ext cx="12192000" cy="2232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Helvetica" pitchFamily="2" charset="0"/>
                <a:ea typeface="Helvetica Neue" panose="02000503000000020004" pitchFamily="2" charset="0"/>
                <a:cs typeface="Helvetica Neue" panose="02000503000000020004" pitchFamily="2" charset="0"/>
              </a:rPr>
              <a:t>Storyboard</a:t>
            </a:r>
          </a:p>
          <a:p>
            <a:pPr algn="ctr"/>
            <a:r>
              <a:rPr lang="en-US" sz="5400" b="1" dirty="0">
                <a:solidFill>
                  <a:schemeClr val="tx1"/>
                </a:solidFill>
                <a:latin typeface="Helvetica" pitchFamily="2" charset="0"/>
                <a:ea typeface="Helvetica Neue" panose="02000503000000020004" pitchFamily="2" charset="0"/>
                <a:cs typeface="Helvetica Neue" panose="02000503000000020004" pitchFamily="2" charset="0"/>
              </a:rPr>
              <a:t>Scenario-Based Coaching</a:t>
            </a:r>
          </a:p>
        </p:txBody>
      </p:sp>
      <p:graphicFrame>
        <p:nvGraphicFramePr>
          <p:cNvPr id="7" name="Table 6">
            <a:extLst>
              <a:ext uri="{FF2B5EF4-FFF2-40B4-BE49-F238E27FC236}">
                <a16:creationId xmlns:a16="http://schemas.microsoft.com/office/drawing/2014/main" id="{577A4224-81A3-0840-AD05-9057ED9CC02D}"/>
              </a:ext>
            </a:extLst>
          </p:cNvPr>
          <p:cNvGraphicFramePr>
            <a:graphicFrameLocks noGrp="1"/>
          </p:cNvGraphicFramePr>
          <p:nvPr>
            <p:extLst>
              <p:ext uri="{D42A27DB-BD31-4B8C-83A1-F6EECF244321}">
                <p14:modId xmlns:p14="http://schemas.microsoft.com/office/powerpoint/2010/main" val="3699038396"/>
              </p:ext>
            </p:extLst>
          </p:nvPr>
        </p:nvGraphicFramePr>
        <p:xfrm>
          <a:off x="1658470" y="2348880"/>
          <a:ext cx="8875060" cy="4053840"/>
        </p:xfrm>
        <a:graphic>
          <a:graphicData uri="http://schemas.openxmlformats.org/drawingml/2006/table">
            <a:tbl>
              <a:tblPr firstRow="1" bandRow="1">
                <a:tableStyleId>{3B4B98B0-60AC-42C2-AFA5-B58CD77FA1E5}</a:tableStyleId>
              </a:tblPr>
              <a:tblGrid>
                <a:gridCol w="2349299">
                  <a:extLst>
                    <a:ext uri="{9D8B030D-6E8A-4147-A177-3AD203B41FA5}">
                      <a16:colId xmlns:a16="http://schemas.microsoft.com/office/drawing/2014/main" val="2393977784"/>
                    </a:ext>
                  </a:extLst>
                </a:gridCol>
                <a:gridCol w="6525761">
                  <a:extLst>
                    <a:ext uri="{9D8B030D-6E8A-4147-A177-3AD203B41FA5}">
                      <a16:colId xmlns:a16="http://schemas.microsoft.com/office/drawing/2014/main" val="3996455299"/>
                    </a:ext>
                  </a:extLst>
                </a:gridCol>
              </a:tblGrid>
              <a:tr h="121818">
                <a:tc gridSpan="2">
                  <a:txBody>
                    <a:bodyPr/>
                    <a:lstStyle/>
                    <a:p>
                      <a:r>
                        <a:rPr lang="en-US" b="1" dirty="0">
                          <a:solidFill>
                            <a:srgbClr val="FFFFFF"/>
                          </a:solidFill>
                          <a:latin typeface="Helvetica" pitchFamily="2" charset="0"/>
                        </a:rPr>
                        <a:t>Module Details:</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233060"/>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457200">
                <a:tc>
                  <a:txBody>
                    <a:bodyPr/>
                    <a:lstStyle/>
                    <a:p>
                      <a:r>
                        <a:rPr lang="en-US" sz="1600" dirty="0">
                          <a:latin typeface="Helvetica" pitchFamily="2" charset="0"/>
                        </a:rPr>
                        <a:t>Course Name:</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457200">
                <a:tc>
                  <a:txBody>
                    <a:bodyPr/>
                    <a:lstStyle/>
                    <a:p>
                      <a:r>
                        <a:rPr lang="en-US" sz="1600" dirty="0">
                          <a:latin typeface="Helvetica" pitchFamily="2" charset="0"/>
                        </a:rPr>
                        <a:t>Module Title:</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457200">
                <a:tc>
                  <a:txBody>
                    <a:bodyPr/>
                    <a:lstStyle/>
                    <a:p>
                      <a:r>
                        <a:rPr lang="en-US" sz="1600" dirty="0">
                          <a:latin typeface="Helvetica" pitchFamily="2" charset="0"/>
                        </a:rPr>
                        <a:t>Learning Format: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tc>
                  <a:txBody>
                    <a:bodyPr/>
                    <a:lstStyle/>
                    <a:p>
                      <a:r>
                        <a:rPr lang="en-US" sz="1600" dirty="0">
                          <a:latin typeface="Helvetica" pitchFamily="2" charset="0"/>
                        </a:rPr>
                        <a:t>eLearning - Storyline</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106216735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Helvetica" pitchFamily="2" charset="0"/>
                        </a:rPr>
                        <a:t>Audience: </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tc>
                  <a:txBody>
                    <a:bodyPr/>
                    <a:lstStyle/>
                    <a:p>
                      <a:r>
                        <a:rPr lang="en-US" sz="1600" dirty="0">
                          <a:latin typeface="Helvetica" pitchFamily="2" charset="0"/>
                        </a:rPr>
                        <a:t>Frontline Managers &amp; Leaders</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457200">
                <a:tc>
                  <a:txBody>
                    <a:bodyPr/>
                    <a:lstStyle/>
                    <a:p>
                      <a:r>
                        <a:rPr lang="en-US" sz="1600" dirty="0">
                          <a:latin typeface="Helvetica" pitchFamily="2" charset="0"/>
                        </a:rPr>
                        <a:t>Challenge:</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tc>
                  <a:txBody>
                    <a:bodyPr/>
                    <a:lstStyle/>
                    <a:p>
                      <a:r>
                        <a:rPr lang="en-US" sz="1600" dirty="0">
                          <a:latin typeface="Helvetica" pitchFamily="2" charset="0"/>
                        </a:rPr>
                        <a:t>Use blended methods to reinforce learning transfer and extend learning beyond traditional ILT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559271896"/>
                  </a:ext>
                </a:extLst>
              </a:tr>
              <a:tr h="457200">
                <a:tc>
                  <a:txBody>
                    <a:bodyPr/>
                    <a:lstStyle/>
                    <a:p>
                      <a:r>
                        <a:rPr lang="en-US" sz="1600" dirty="0">
                          <a:latin typeface="Helvetica" pitchFamily="2" charset="0"/>
                        </a:rPr>
                        <a:t>Objectives:</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tc>
                  <a:txBody>
                    <a:bodyPr/>
                    <a:lstStyle/>
                    <a:p>
                      <a:pPr marL="285750" indent="-285750">
                        <a:buFont typeface="Arial" panose="020B0604020202020204" pitchFamily="34" charset="0"/>
                        <a:buChar char="•"/>
                      </a:pPr>
                      <a:r>
                        <a:rPr lang="en-US" sz="1600" dirty="0">
                          <a:solidFill>
                            <a:srgbClr val="000000"/>
                          </a:solidFill>
                          <a:latin typeface="Helvetica" pitchFamily="2" charset="0"/>
                        </a:rPr>
                        <a:t>Effectively manage with coaching.</a:t>
                      </a:r>
                    </a:p>
                    <a:p>
                      <a:pPr marL="285750" indent="-285750">
                        <a:buFont typeface="Arial" panose="020B0604020202020204" pitchFamily="34" charset="0"/>
                        <a:buChar char="•"/>
                      </a:pPr>
                      <a:r>
                        <a:rPr lang="en-US" sz="1600" dirty="0">
                          <a:solidFill>
                            <a:srgbClr val="000000"/>
                          </a:solidFill>
                          <a:latin typeface="Helvetica" pitchFamily="2" charset="0"/>
                        </a:rPr>
                        <a:t>Apply your skills to ask effective questions.</a:t>
                      </a:r>
                    </a:p>
                    <a:p>
                      <a:pPr marL="285750" indent="-285750">
                        <a:buFont typeface="Arial" panose="020B0604020202020204" pitchFamily="34" charset="0"/>
                        <a:buChar char="•"/>
                      </a:pPr>
                      <a:r>
                        <a:rPr lang="en-US" sz="1600" dirty="0">
                          <a:solidFill>
                            <a:srgbClr val="000000"/>
                          </a:solidFill>
                          <a:latin typeface="Helvetica" pitchFamily="2" charset="0"/>
                        </a:rPr>
                        <a:t>Assess your own skills and develop a coaching plan.</a:t>
                      </a:r>
                      <a:endParaRPr lang="en-US" sz="1600" dirty="0">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457200">
                <a:tc>
                  <a:txBody>
                    <a:bodyPr/>
                    <a:lstStyle/>
                    <a:p>
                      <a:r>
                        <a:rPr lang="en-US" sz="1600" dirty="0">
                          <a:latin typeface="Helvetica" pitchFamily="2" charset="0"/>
                        </a:rPr>
                        <a:t>Time:</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tc>
                  <a:txBody>
                    <a:bodyPr/>
                    <a:lstStyle/>
                    <a:p>
                      <a:r>
                        <a:rPr lang="en-US" sz="1600" dirty="0">
                          <a:latin typeface="Helvetica" pitchFamily="2" charset="0"/>
                        </a:rPr>
                        <a:t>~5 minutes</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spTree>
    <p:custDataLst>
      <p:tags r:id="rId1"/>
    </p:custDataLst>
    <p:extLst>
      <p:ext uri="{BB962C8B-B14F-4D97-AF65-F5344CB8AC3E}">
        <p14:creationId xmlns:p14="http://schemas.microsoft.com/office/powerpoint/2010/main" val="421742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844958816"/>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Incorrect Feedback</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Try again back to question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577701249"/>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Narrator Feedback: Brian believes he is hard-working and feels attacked by this question. He begins to shut.</a:t>
                      </a:r>
                    </a:p>
                    <a:p>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0EBDDE40-51AA-DC42-9B4A-17588DF1E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888" y="-1"/>
            <a:ext cx="8128000" cy="4572000"/>
          </a:xfrm>
          <a:prstGeom prst="rect">
            <a:avLst/>
          </a:prstGeom>
        </p:spPr>
      </p:pic>
    </p:spTree>
    <p:custDataLst>
      <p:tags r:id="rId1"/>
    </p:custDataLst>
    <p:extLst>
      <p:ext uri="{BB962C8B-B14F-4D97-AF65-F5344CB8AC3E}">
        <p14:creationId xmlns:p14="http://schemas.microsoft.com/office/powerpoint/2010/main" val="95257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448716748"/>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Correct Response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273506834"/>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I’m having issues with closing client loan deals smoothly and promptly so I would like to work on improving my loan closing. </a:t>
                      </a:r>
                    </a:p>
                    <a:p>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187F8857-A072-724A-8012-21529A5A3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822" y="-1"/>
            <a:ext cx="8128000" cy="4572000"/>
          </a:xfrm>
          <a:prstGeom prst="rect">
            <a:avLst/>
          </a:prstGeom>
        </p:spPr>
      </p:pic>
    </p:spTree>
    <p:custDataLst>
      <p:tags r:id="rId1"/>
    </p:custDataLst>
    <p:extLst>
      <p:ext uri="{BB962C8B-B14F-4D97-AF65-F5344CB8AC3E}">
        <p14:creationId xmlns:p14="http://schemas.microsoft.com/office/powerpoint/2010/main" val="41388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875724133"/>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Correct Feedback</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295316104"/>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Narrator Feedback: Great question! This opens the door and lets Brian know that you believe in him while letting him take ownership of his goal.</a:t>
                      </a:r>
                    </a:p>
                    <a:p>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5" name="Picture 4">
            <a:extLst>
              <a:ext uri="{FF2B5EF4-FFF2-40B4-BE49-F238E27FC236}">
                <a16:creationId xmlns:a16="http://schemas.microsoft.com/office/drawing/2014/main" id="{53DE834C-A0BF-F547-81D1-F52EE5B59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1"/>
            <a:ext cx="8128000" cy="4572000"/>
          </a:xfrm>
          <a:prstGeom prst="rect">
            <a:avLst/>
          </a:prstGeom>
        </p:spPr>
      </p:pic>
    </p:spTree>
    <p:custDataLst>
      <p:tags r:id="rId1"/>
    </p:custDataLst>
    <p:extLst>
      <p:ext uri="{BB962C8B-B14F-4D97-AF65-F5344CB8AC3E}">
        <p14:creationId xmlns:p14="http://schemas.microsoft.com/office/powerpoint/2010/main" val="321705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561875955"/>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Coaching Question 2</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question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98279484"/>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*Same layout as 1</a:t>
                      </a:r>
                      <a:r>
                        <a:rPr lang="en-US" baseline="30000" dirty="0">
                          <a:latin typeface="Helvetica" pitchFamily="2" charset="0"/>
                        </a:rPr>
                        <a:t>st</a:t>
                      </a:r>
                      <a:r>
                        <a:rPr lang="en-US" dirty="0">
                          <a:latin typeface="Helvetica" pitchFamily="2" charset="0"/>
                        </a:rPr>
                        <a:t> question</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3920968298"/>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lvl="0"/>
                      <a:r>
                        <a:rPr lang="en-US" sz="1600" kern="1200" dirty="0">
                          <a:solidFill>
                            <a:schemeClr val="dk1"/>
                          </a:solidFill>
                          <a:effectLst/>
                          <a:latin typeface="Helvetica" pitchFamily="2" charset="0"/>
                          <a:ea typeface="+mn-ea"/>
                          <a:cs typeface="+mn-cs"/>
                        </a:rPr>
                        <a:t>You respond by repeating Brian’s goal so he knows you are listening. What should you ask next?</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I’m hearing your difficulty with loan closing. What progress have you made so far? </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This question helps Brian gain awareness of the current situation – what’s going on, the context, and scale.</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I’m hearing your difficulty with loan closing. If you don’t have a plan, how will you get it done?</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This is a rhetorical question and assumes Brian doesn’t have a plan. Brian is feeling defeated by this meeting and wants to give up everything he’s tried.</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237908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721188037"/>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Response 2</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26144359"/>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Same correct response layout</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4106976354"/>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I am currently working on a loan closing to-do list and managing my time. </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334369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283741417"/>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Coaching Question 3</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Question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373809734"/>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Same as 1</a:t>
                      </a:r>
                      <a:r>
                        <a:rPr lang="en-US" baseline="30000" dirty="0">
                          <a:latin typeface="Helvetica" pitchFamily="2" charset="0"/>
                        </a:rPr>
                        <a:t>st</a:t>
                      </a:r>
                      <a:r>
                        <a:rPr lang="en-US" dirty="0">
                          <a:latin typeface="Helvetica" pitchFamily="2" charset="0"/>
                        </a:rPr>
                        <a:t> question layout</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995015121"/>
              </p:ext>
            </p:extLst>
          </p:nvPr>
        </p:nvGraphicFramePr>
        <p:xfrm>
          <a:off x="3079553" y="4953164"/>
          <a:ext cx="9120336"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0336">
                  <a:extLst>
                    <a:ext uri="{9D8B030D-6E8A-4147-A177-3AD203B41FA5}">
                      <a16:colId xmlns:a16="http://schemas.microsoft.com/office/drawing/2014/main" val="1098148039"/>
                    </a:ext>
                  </a:extLst>
                </a:gridCol>
              </a:tblGrid>
              <a:tr h="1904836">
                <a:tc>
                  <a:txBody>
                    <a:bodyPr/>
                    <a:lstStyle/>
                    <a:p>
                      <a:pPr marL="0" lvl="0" indent="0">
                        <a:buFontTx/>
                        <a:buNone/>
                      </a:pPr>
                      <a:r>
                        <a:rPr lang="en-US" sz="1600" kern="1200" dirty="0">
                          <a:solidFill>
                            <a:schemeClr val="dk1"/>
                          </a:solidFill>
                          <a:effectLst/>
                          <a:latin typeface="Helvetica" pitchFamily="2" charset="0"/>
                          <a:ea typeface="+mn-ea"/>
                          <a:cs typeface="+mn-cs"/>
                        </a:rPr>
                        <a:t>What should you ask Brian next to help him explore options and generate solutions? </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What has contributed to your success so far? </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Great question, Brian clearly understands the situation and this question allows him to generate solutions to reach his goal. </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Have you tried ___?</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This doesn’t allow for Brian to come up with possible solutions. These are the solutions that may work for you, but not Brian.</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414272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05159020"/>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Response 3</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192165218"/>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Correct response </a:t>
                      </a:r>
                      <a:r>
                        <a:rPr lang="en-US" dirty="0" err="1">
                          <a:latin typeface="Helvetica" pitchFamily="2" charset="0"/>
                        </a:rPr>
                        <a:t>lauout</a:t>
                      </a:r>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3306694105"/>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Collaborating with peers on their success with loan closings and researching loan closing lists that I could possibly use to help with the process.</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3403799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204699852"/>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Coaching Question 4</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Question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663030269"/>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Same layout as 1</a:t>
                      </a:r>
                      <a:r>
                        <a:rPr lang="en-US" baseline="30000" dirty="0">
                          <a:latin typeface="Helvetica" pitchFamily="2" charset="0"/>
                        </a:rPr>
                        <a:t>st</a:t>
                      </a:r>
                      <a:r>
                        <a:rPr lang="en-US" dirty="0">
                          <a:latin typeface="Helvetica" pitchFamily="2" charset="0"/>
                        </a:rPr>
                        <a:t> question</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3585508943"/>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lvl="0" indent="0">
                        <a:buFontTx/>
                        <a:buNone/>
                      </a:pPr>
                      <a:r>
                        <a:rPr lang="en-US" sz="1600" kern="1200" dirty="0">
                          <a:solidFill>
                            <a:schemeClr val="dk1"/>
                          </a:solidFill>
                          <a:effectLst/>
                          <a:latin typeface="Helvetica" pitchFamily="2" charset="0"/>
                          <a:ea typeface="+mn-ea"/>
                          <a:cs typeface="+mn-cs"/>
                        </a:rPr>
                        <a:t>Now that Brian has explored solutions, what could you ask to probe for and achieve commitment?</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What else could you do? </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Good question to measure Brian’s level of commitment. This helps Brian establish a clear action plan for next steps. </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Have you thought about asking me? </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Yes or no questions are not effective in coaching. You want to develop trust with Brian so he will ask for your help openly moving forward. </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428779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733266923"/>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Response 4</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4104513138"/>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Correct response layout</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709292240"/>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I’d like to discuss the list with you and start using a calendar for each loan client with due dates for closing documents.</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320539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828838714"/>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Closing</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765691"/>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Same layout as narrator above</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108941697"/>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r>
                        <a:rPr lang="en-US" sz="1600" kern="1200" dirty="0">
                          <a:solidFill>
                            <a:schemeClr val="dk1"/>
                          </a:solidFill>
                          <a:effectLst/>
                          <a:latin typeface="Helvetica" pitchFamily="2" charset="0"/>
                          <a:ea typeface="+mn-ea"/>
                          <a:cs typeface="+mn-cs"/>
                        </a:rPr>
                        <a:t>Closing: Ok, let’s talk next Wednesday at 1:00 to discuss action steps and what your success would look like. I’d be happy to look over the loan closing to-do list at that time too. Is that realistic?</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373897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665219509"/>
              </p:ext>
            </p:extLst>
          </p:nvPr>
        </p:nvGraphicFramePr>
        <p:xfrm>
          <a:off x="0" y="1"/>
          <a:ext cx="3071664" cy="6879037"/>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10995">
                <a:tc gridSpan="2">
                  <a:txBody>
                    <a:bodyPr/>
                    <a:lstStyle/>
                    <a:p>
                      <a:r>
                        <a:rPr lang="en-US" sz="1800"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167683">
                <a:tc>
                  <a:txBody>
                    <a:bodyPr/>
                    <a:lstStyle/>
                    <a:p>
                      <a:r>
                        <a:rPr lang="en-US" sz="1800"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8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69838">
                <a:tc>
                  <a:txBody>
                    <a:bodyPr/>
                    <a:lstStyle/>
                    <a:p>
                      <a:r>
                        <a:rPr lang="en-US" sz="1800"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8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69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Slide Title:</a:t>
                      </a:r>
                    </a:p>
                    <a:p>
                      <a:endParaRPr lang="en-US" sz="1800"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800" dirty="0">
                          <a:latin typeface="Helvetica" pitchFamily="2" charset="0"/>
                        </a:rPr>
                        <a:t>Intro Slide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56719">
                <a:tc>
                  <a:txBody>
                    <a:bodyPr/>
                    <a:lstStyle/>
                    <a:p>
                      <a:r>
                        <a:rPr lang="en-US" sz="1800"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800" dirty="0">
                          <a:latin typeface="Helvetica" pitchFamily="2" charset="0"/>
                        </a:rPr>
                        <a:t>Entrance from top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582927">
                <a:tc>
                  <a:txBody>
                    <a:bodyPr/>
                    <a:lstStyle/>
                    <a:p>
                      <a:r>
                        <a:rPr lang="en-US" sz="1800"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800" dirty="0">
                          <a:latin typeface="Helvetica" pitchFamily="2" charset="0"/>
                        </a:rPr>
                        <a:t>User Controlled</a:t>
                      </a:r>
                    </a:p>
                    <a:p>
                      <a:r>
                        <a:rPr lang="en-US" sz="1800" dirty="0">
                          <a:latin typeface="Helvetica" pitchFamily="2" charset="0"/>
                        </a:rPr>
                        <a:t>Menu </a:t>
                      </a:r>
                    </a:p>
                    <a:p>
                      <a:r>
                        <a:rPr lang="en-US" sz="1800" dirty="0">
                          <a:latin typeface="Helvetica" pitchFamily="2" charset="0"/>
                        </a:rPr>
                        <a:t>Next </a:t>
                      </a:r>
                    </a:p>
                    <a:p>
                      <a:endParaRPr lang="en-US" sz="1800"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618407041"/>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924375715"/>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endParaRPr lang="en-US" dirty="0">
                        <a:solidFill>
                          <a:schemeClr val="tx1"/>
                        </a:solidFill>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14" name="Picture 13">
            <a:extLst>
              <a:ext uri="{FF2B5EF4-FFF2-40B4-BE49-F238E27FC236}">
                <a16:creationId xmlns:a16="http://schemas.microsoft.com/office/drawing/2014/main" id="{DB9F4D72-0AB4-9A4A-B0D0-672EE051D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0" y="-1"/>
            <a:ext cx="8128000" cy="4572000"/>
          </a:xfrm>
          <a:prstGeom prst="rect">
            <a:avLst/>
          </a:prstGeom>
        </p:spPr>
      </p:pic>
    </p:spTree>
    <p:custDataLst>
      <p:tags r:id="rId1"/>
    </p:custDataLst>
    <p:extLst>
      <p:ext uri="{BB962C8B-B14F-4D97-AF65-F5344CB8AC3E}">
        <p14:creationId xmlns:p14="http://schemas.microsoft.com/office/powerpoint/2010/main" val="3916186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041625353"/>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Response 5</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542724668"/>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Character slide layout</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956484535"/>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r>
                        <a:rPr lang="en-US" sz="1600" kern="1200" dirty="0">
                          <a:solidFill>
                            <a:schemeClr val="dk1"/>
                          </a:solidFill>
                          <a:effectLst/>
                          <a:latin typeface="Helvetica" pitchFamily="2" charset="0"/>
                          <a:ea typeface="+mn-ea"/>
                          <a:cs typeface="+mn-cs"/>
                        </a:rPr>
                        <a:t>Yes, thank you for meeting with me. </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227455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060289627"/>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Scenario Greetings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3657020"/>
          <a:ext cx="9128224" cy="420052"/>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420052">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425177648"/>
              </p:ext>
            </p:extLst>
          </p:nvPr>
        </p:nvGraphicFramePr>
        <p:xfrm>
          <a:off x="3071664" y="4088021"/>
          <a:ext cx="9128224" cy="2769978"/>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2769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Helvetica" pitchFamily="2" charset="0"/>
                        </a:rPr>
                        <a:t>(Voiceover) Excellent choice! Hana’s coaching session is Friday at 11am. Let’s plan for what might occur during your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Helvetica" pitchFamily="2" charset="0"/>
                      </a:endParaRPr>
                    </a:p>
                    <a:p>
                      <a:r>
                        <a:rPr lang="en-US" sz="1600" dirty="0">
                          <a:solidFill>
                            <a:srgbClr val="000000"/>
                          </a:solidFill>
                          <a:latin typeface="Helvetica" pitchFamily="2" charset="0"/>
                        </a:rPr>
                        <a:t>Hana comes into your office and greetings are made. For the sake of this scenario, we are going to move straight past the small talk and dig right into the coaching portion of the conversation. </a:t>
                      </a:r>
                    </a:p>
                    <a:p>
                      <a:endParaRPr lang="en-US" sz="1600" dirty="0">
                        <a:solidFill>
                          <a:srgbClr val="00000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Helvetica" pitchFamily="2" charset="0"/>
                        </a:rPr>
                        <a:t>Don’t forget to use the GROW coaching model when meeting with Hana. Always start with the goal, discuss current reality, consider options, and review the way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Helvetica" pitchFamily="2" charset="0"/>
                        </a:rPr>
                        <a:t>Good luck with your session. I will be here each step of the way providing you with feedback.</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8" name="Picture 7">
            <a:extLst>
              <a:ext uri="{FF2B5EF4-FFF2-40B4-BE49-F238E27FC236}">
                <a16:creationId xmlns:a16="http://schemas.microsoft.com/office/drawing/2014/main" id="{380E9158-2ABE-1B4D-B1DA-2A87B4B90098}"/>
              </a:ext>
            </a:extLst>
          </p:cNvPr>
          <p:cNvPicPr>
            <a:picLocks noChangeAspect="1"/>
          </p:cNvPicPr>
          <p:nvPr/>
        </p:nvPicPr>
        <p:blipFill rotWithShape="1">
          <a:blip r:embed="rId4">
            <a:extLst>
              <a:ext uri="{28A0092B-C50C-407E-A947-70E740481C1C}">
                <a14:useLocalDpi xmlns:a14="http://schemas.microsoft.com/office/drawing/2010/main" val="0"/>
              </a:ext>
            </a:extLst>
          </a:blip>
          <a:srcRect l="17718" t="28349" r="57476" b="29126"/>
          <a:stretch/>
        </p:blipFill>
        <p:spPr>
          <a:xfrm>
            <a:off x="5691560" y="1160749"/>
            <a:ext cx="2016224" cy="1944216"/>
          </a:xfrm>
          <a:prstGeom prst="rect">
            <a:avLst/>
          </a:prstGeom>
        </p:spPr>
      </p:pic>
      <p:pic>
        <p:nvPicPr>
          <p:cNvPr id="9" name="Picture 8">
            <a:extLst>
              <a:ext uri="{FF2B5EF4-FFF2-40B4-BE49-F238E27FC236}">
                <a16:creationId xmlns:a16="http://schemas.microsoft.com/office/drawing/2014/main" id="{2EF821D7-AB38-2646-B3B4-B094D7B0FA39}"/>
              </a:ext>
            </a:extLst>
          </p:cNvPr>
          <p:cNvPicPr>
            <a:picLocks noChangeAspect="1"/>
          </p:cNvPicPr>
          <p:nvPr/>
        </p:nvPicPr>
        <p:blipFill rotWithShape="1">
          <a:blip r:embed="rId5">
            <a:extLst>
              <a:ext uri="{28A0092B-C50C-407E-A947-70E740481C1C}">
                <a14:useLocalDpi xmlns:a14="http://schemas.microsoft.com/office/drawing/2010/main" val="0"/>
              </a:ext>
            </a:extLst>
          </a:blip>
          <a:srcRect l="18604" t="29326" r="58362" b="29725"/>
          <a:stretch/>
        </p:blipFill>
        <p:spPr>
          <a:xfrm>
            <a:off x="7707784" y="1196753"/>
            <a:ext cx="1872208" cy="1872209"/>
          </a:xfrm>
          <a:prstGeom prst="rect">
            <a:avLst/>
          </a:prstGeom>
        </p:spPr>
      </p:pic>
    </p:spTree>
    <p:custDataLst>
      <p:tags r:id="rId1"/>
    </p:custDataLst>
    <p:extLst>
      <p:ext uri="{BB962C8B-B14F-4D97-AF65-F5344CB8AC3E}">
        <p14:creationId xmlns:p14="http://schemas.microsoft.com/office/powerpoint/2010/main" val="225011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169829399"/>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Coaching Question 1</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Button 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301612852"/>
              </p:ext>
            </p:extLst>
          </p:nvPr>
        </p:nvGraphicFramePr>
        <p:xfrm>
          <a:off x="3079553" y="4953164"/>
          <a:ext cx="9128224" cy="1915332"/>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15332">
                <a:tc>
                  <a:txBody>
                    <a:bodyPr/>
                    <a:lstStyle/>
                    <a:p>
                      <a:r>
                        <a:rPr lang="en-US" sz="1400" dirty="0">
                          <a:solidFill>
                            <a:srgbClr val="000000"/>
                          </a:solidFill>
                          <a:latin typeface="Helvetica" pitchFamily="2" charset="0"/>
                        </a:rPr>
                        <a:t>What’s the 1</a:t>
                      </a:r>
                      <a:r>
                        <a:rPr lang="en-US" sz="1400" baseline="30000" dirty="0">
                          <a:solidFill>
                            <a:srgbClr val="000000"/>
                          </a:solidFill>
                          <a:latin typeface="Helvetica" pitchFamily="2" charset="0"/>
                        </a:rPr>
                        <a:t>st</a:t>
                      </a:r>
                      <a:r>
                        <a:rPr lang="en-US" sz="1400" dirty="0">
                          <a:solidFill>
                            <a:srgbClr val="000000"/>
                          </a:solidFill>
                          <a:latin typeface="Helvetica" pitchFamily="2" charset="0"/>
                        </a:rPr>
                        <a:t> coaching question you should ask Mari? </a:t>
                      </a:r>
                    </a:p>
                    <a:p>
                      <a:pPr marL="285750" lvl="0" indent="-285750">
                        <a:buFont typeface="Arial" panose="020B0604020202020204" pitchFamily="34" charset="0"/>
                        <a:buChar char="•"/>
                      </a:pPr>
                      <a:r>
                        <a:rPr lang="en-US" sz="1400" kern="1200" dirty="0">
                          <a:solidFill>
                            <a:schemeClr val="dk1"/>
                          </a:solidFill>
                          <a:effectLst/>
                          <a:latin typeface="Helvetica" pitchFamily="2" charset="0"/>
                          <a:ea typeface="+mn-ea"/>
                          <a:cs typeface="+mn-cs"/>
                        </a:rPr>
                        <a:t>What could we work on that would make a big difference at work? </a:t>
                      </a:r>
                    </a:p>
                    <a:p>
                      <a:pPr marL="285750" lvl="0" indent="-285750">
                        <a:buFont typeface="Arial" panose="020B0604020202020204" pitchFamily="34" charset="0"/>
                        <a:buChar char="•"/>
                      </a:pPr>
                      <a:r>
                        <a:rPr lang="en-US" sz="1400" kern="1200" dirty="0">
                          <a:solidFill>
                            <a:schemeClr val="dk1"/>
                          </a:solidFill>
                          <a:effectLst/>
                          <a:latin typeface="Helvetica" pitchFamily="2" charset="0"/>
                          <a:ea typeface="+mn-ea"/>
                          <a:cs typeface="+mn-cs"/>
                        </a:rPr>
                        <a:t>Do you have any problems with communication?</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D7171511-B3C2-0740-9C70-111FEEF51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221" y="-15404"/>
            <a:ext cx="8128000" cy="4572000"/>
          </a:xfrm>
          <a:prstGeom prst="rect">
            <a:avLst/>
          </a:prstGeom>
        </p:spPr>
      </p:pic>
      <p:sp>
        <p:nvSpPr>
          <p:cNvPr id="5" name="TextBox 4">
            <a:extLst>
              <a:ext uri="{FF2B5EF4-FFF2-40B4-BE49-F238E27FC236}">
                <a16:creationId xmlns:a16="http://schemas.microsoft.com/office/drawing/2014/main" id="{4A7CFDE6-A276-F947-8613-28ED8BE6C20E}"/>
              </a:ext>
            </a:extLst>
          </p:cNvPr>
          <p:cNvSpPr txBox="1"/>
          <p:nvPr/>
        </p:nvSpPr>
        <p:spPr>
          <a:xfrm>
            <a:off x="4096221" y="3910265"/>
            <a:ext cx="8128000" cy="646331"/>
          </a:xfrm>
          <a:prstGeom prst="rect">
            <a:avLst/>
          </a:prstGeom>
          <a:solidFill>
            <a:srgbClr val="FFD96F"/>
          </a:solidFill>
        </p:spPr>
        <p:txBody>
          <a:bodyPr wrap="square" rtlCol="0">
            <a:spAutoFit/>
          </a:bodyPr>
          <a:lstStyle/>
          <a:p>
            <a:r>
              <a:rPr lang="en-US" b="1" dirty="0"/>
              <a:t>**Please note: format will be the same, but characters and text will represent the 2</a:t>
            </a:r>
            <a:r>
              <a:rPr lang="en-US" b="1" baseline="30000" dirty="0"/>
              <a:t>nd</a:t>
            </a:r>
            <a:r>
              <a:rPr lang="en-US" b="1" dirty="0"/>
              <a:t> character (text below)</a:t>
            </a:r>
          </a:p>
        </p:txBody>
      </p:sp>
    </p:spTree>
    <p:custDataLst>
      <p:tags r:id="rId1"/>
    </p:custDataLst>
    <p:extLst>
      <p:ext uri="{BB962C8B-B14F-4D97-AF65-F5344CB8AC3E}">
        <p14:creationId xmlns:p14="http://schemas.microsoft.com/office/powerpoint/2010/main" val="1198354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170368739"/>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Incorrect Response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190174587"/>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(Hesitant to open up) Um, I don’t know. What communication issues have you observed from me?</a:t>
                      </a:r>
                    </a:p>
                    <a:p>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3F73F15A-684B-874B-9445-B469F261A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1"/>
            <a:ext cx="8128000" cy="4572000"/>
          </a:xfrm>
          <a:prstGeom prst="rect">
            <a:avLst/>
          </a:prstGeom>
        </p:spPr>
      </p:pic>
      <p:sp>
        <p:nvSpPr>
          <p:cNvPr id="9" name="TextBox 8">
            <a:extLst>
              <a:ext uri="{FF2B5EF4-FFF2-40B4-BE49-F238E27FC236}">
                <a16:creationId xmlns:a16="http://schemas.microsoft.com/office/drawing/2014/main" id="{1ED9A452-8F32-784A-8B08-6D915052477F}"/>
              </a:ext>
            </a:extLst>
          </p:cNvPr>
          <p:cNvSpPr txBox="1"/>
          <p:nvPr/>
        </p:nvSpPr>
        <p:spPr>
          <a:xfrm>
            <a:off x="4096221" y="3910265"/>
            <a:ext cx="8128000" cy="646331"/>
          </a:xfrm>
          <a:prstGeom prst="rect">
            <a:avLst/>
          </a:prstGeom>
          <a:solidFill>
            <a:srgbClr val="FFD96F"/>
          </a:solidFill>
        </p:spPr>
        <p:txBody>
          <a:bodyPr wrap="square" rtlCol="0">
            <a:spAutoFit/>
          </a:bodyPr>
          <a:lstStyle/>
          <a:p>
            <a:r>
              <a:rPr lang="en-US" b="1" dirty="0"/>
              <a:t>**Please note: format will be the same, but characters and text will represent the 2</a:t>
            </a:r>
            <a:r>
              <a:rPr lang="en-US" b="1" baseline="30000" dirty="0"/>
              <a:t>nd</a:t>
            </a:r>
            <a:r>
              <a:rPr lang="en-US" b="1" dirty="0"/>
              <a:t> character (text below)</a:t>
            </a:r>
          </a:p>
        </p:txBody>
      </p:sp>
    </p:spTree>
    <p:custDataLst>
      <p:tags r:id="rId1"/>
    </p:custDataLst>
    <p:extLst>
      <p:ext uri="{BB962C8B-B14F-4D97-AF65-F5344CB8AC3E}">
        <p14:creationId xmlns:p14="http://schemas.microsoft.com/office/powerpoint/2010/main" val="67452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014292607"/>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Incorrect Feedback</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709582393"/>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Narrator Feedback: </a:t>
                      </a:r>
                      <a:r>
                        <a:rPr lang="en-US" sz="1800" kern="1200" dirty="0">
                          <a:solidFill>
                            <a:schemeClr val="dk1"/>
                          </a:solidFill>
                          <a:effectLst/>
                          <a:latin typeface="Helvetica" pitchFamily="2" charset="0"/>
                          <a:ea typeface="+mn-ea"/>
                          <a:cs typeface="+mn-cs"/>
                        </a:rPr>
                        <a:t>Mari feels pushed to go in the direction you want, this is a leading question. She feels disempowered. She begins to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0EBDDE40-51AA-DC42-9B4A-17588DF1E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888" y="-1"/>
            <a:ext cx="8128000" cy="4572000"/>
          </a:xfrm>
          <a:prstGeom prst="rect">
            <a:avLst/>
          </a:prstGeom>
        </p:spPr>
      </p:pic>
      <p:sp>
        <p:nvSpPr>
          <p:cNvPr id="8" name="TextBox 7">
            <a:extLst>
              <a:ext uri="{FF2B5EF4-FFF2-40B4-BE49-F238E27FC236}">
                <a16:creationId xmlns:a16="http://schemas.microsoft.com/office/drawing/2014/main" id="{B553948A-AFA3-7949-81B7-3393A89F56CE}"/>
              </a:ext>
            </a:extLst>
          </p:cNvPr>
          <p:cNvSpPr txBox="1"/>
          <p:nvPr/>
        </p:nvSpPr>
        <p:spPr>
          <a:xfrm>
            <a:off x="4096221" y="3910265"/>
            <a:ext cx="8128000" cy="646331"/>
          </a:xfrm>
          <a:prstGeom prst="rect">
            <a:avLst/>
          </a:prstGeom>
          <a:solidFill>
            <a:srgbClr val="FFD96F"/>
          </a:solidFill>
        </p:spPr>
        <p:txBody>
          <a:bodyPr wrap="square" rtlCol="0">
            <a:spAutoFit/>
          </a:bodyPr>
          <a:lstStyle/>
          <a:p>
            <a:r>
              <a:rPr lang="en-US" b="1" dirty="0"/>
              <a:t>**Please note: format will be the same, but characters and text will represent the 2</a:t>
            </a:r>
            <a:r>
              <a:rPr lang="en-US" b="1" baseline="30000" dirty="0"/>
              <a:t>nd</a:t>
            </a:r>
            <a:r>
              <a:rPr lang="en-US" b="1" dirty="0"/>
              <a:t> character (text below)</a:t>
            </a:r>
          </a:p>
        </p:txBody>
      </p:sp>
    </p:spTree>
    <p:custDataLst>
      <p:tags r:id="rId1"/>
    </p:custDataLst>
    <p:extLst>
      <p:ext uri="{BB962C8B-B14F-4D97-AF65-F5344CB8AC3E}">
        <p14:creationId xmlns:p14="http://schemas.microsoft.com/office/powerpoint/2010/main" val="2377100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797495638"/>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Correct Response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819460609"/>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I’m struggling with responding to client emails and calls in a timely manner, there’s just too much to do in a day. I would like to work on responding to communication within 24-48 hours of receipt.</a:t>
                      </a:r>
                    </a:p>
                    <a:p>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187F8857-A072-724A-8012-21529A5A3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822" y="-1"/>
            <a:ext cx="8128000" cy="4572000"/>
          </a:xfrm>
          <a:prstGeom prst="rect">
            <a:avLst/>
          </a:prstGeom>
        </p:spPr>
      </p:pic>
      <p:sp>
        <p:nvSpPr>
          <p:cNvPr id="8" name="TextBox 7">
            <a:extLst>
              <a:ext uri="{FF2B5EF4-FFF2-40B4-BE49-F238E27FC236}">
                <a16:creationId xmlns:a16="http://schemas.microsoft.com/office/drawing/2014/main" id="{19F3908A-2DCD-EB42-A148-514849BFDBB2}"/>
              </a:ext>
            </a:extLst>
          </p:cNvPr>
          <p:cNvSpPr txBox="1"/>
          <p:nvPr/>
        </p:nvSpPr>
        <p:spPr>
          <a:xfrm>
            <a:off x="4096221" y="3910265"/>
            <a:ext cx="8128000" cy="646331"/>
          </a:xfrm>
          <a:prstGeom prst="rect">
            <a:avLst/>
          </a:prstGeom>
          <a:solidFill>
            <a:srgbClr val="FFD96F"/>
          </a:solidFill>
        </p:spPr>
        <p:txBody>
          <a:bodyPr wrap="square" rtlCol="0">
            <a:spAutoFit/>
          </a:bodyPr>
          <a:lstStyle/>
          <a:p>
            <a:r>
              <a:rPr lang="en-US" b="1" dirty="0"/>
              <a:t>**Please note: format will be the same, but characters and text will represent the 2</a:t>
            </a:r>
            <a:r>
              <a:rPr lang="en-US" b="1" baseline="30000" dirty="0"/>
              <a:t>nd</a:t>
            </a:r>
            <a:r>
              <a:rPr lang="en-US" b="1" dirty="0"/>
              <a:t> character (text below)</a:t>
            </a:r>
          </a:p>
        </p:txBody>
      </p:sp>
    </p:spTree>
    <p:custDataLst>
      <p:tags r:id="rId1"/>
    </p:custDataLst>
    <p:extLst>
      <p:ext uri="{BB962C8B-B14F-4D97-AF65-F5344CB8AC3E}">
        <p14:creationId xmlns:p14="http://schemas.microsoft.com/office/powerpoint/2010/main" val="165243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346355325"/>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Correct Feedback</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72788388"/>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Narrator Feedback: </a:t>
                      </a:r>
                      <a:r>
                        <a:rPr lang="en-US" sz="1800" kern="1200" dirty="0">
                          <a:solidFill>
                            <a:schemeClr val="dk1"/>
                          </a:solidFill>
                          <a:effectLst/>
                          <a:latin typeface="Helvetica" pitchFamily="2" charset="0"/>
                          <a:ea typeface="+mn-ea"/>
                          <a:cs typeface="+mn-cs"/>
                        </a:rPr>
                        <a:t>Great question! This opens the door and lets Mari know that you believe in her while letting him take ownership of their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5" name="Picture 4">
            <a:extLst>
              <a:ext uri="{FF2B5EF4-FFF2-40B4-BE49-F238E27FC236}">
                <a16:creationId xmlns:a16="http://schemas.microsoft.com/office/drawing/2014/main" id="{53DE834C-A0BF-F547-81D1-F52EE5B59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1"/>
            <a:ext cx="8128000" cy="4572000"/>
          </a:xfrm>
          <a:prstGeom prst="rect">
            <a:avLst/>
          </a:prstGeom>
        </p:spPr>
      </p:pic>
    </p:spTree>
    <p:custDataLst>
      <p:tags r:id="rId1"/>
    </p:custDataLst>
    <p:extLst>
      <p:ext uri="{BB962C8B-B14F-4D97-AF65-F5344CB8AC3E}">
        <p14:creationId xmlns:p14="http://schemas.microsoft.com/office/powerpoint/2010/main" val="164588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590785997"/>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Coaching Question 2</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654170824"/>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758266807"/>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lvl="0"/>
                      <a:r>
                        <a:rPr lang="en-US" sz="1600" kern="1200" dirty="0">
                          <a:solidFill>
                            <a:schemeClr val="dk1"/>
                          </a:solidFill>
                          <a:effectLst/>
                          <a:latin typeface="Helvetica" pitchFamily="2" charset="0"/>
                          <a:ea typeface="+mn-ea"/>
                          <a:cs typeface="+mn-cs"/>
                        </a:rPr>
                        <a:t>You respond by repeating Mari’s goal so she knows you are listening. What should you ask next?</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I’m hearing your difficulty with communication. Where are you now in relation to your goal? </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This question helps Mari gain awareness of the current situation – what’s going on, the context, and scale.</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I’m hearing your difficulty with communication. Do you feel like you’ve made progress?</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Mari gives you a standard yes or no. This is a close-ended question and Mari doesn’t feel like you’re interested in inventing the time to help her. She’s ready to give up..</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2835036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198274105"/>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Response 2</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004983290"/>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855602956"/>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I check my emails and voicemails daily, but I get sidetracked by other tasks on my list.</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2097456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753954596"/>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Coaching Question 3</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637128416"/>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3761121120"/>
              </p:ext>
            </p:extLst>
          </p:nvPr>
        </p:nvGraphicFramePr>
        <p:xfrm>
          <a:off x="3079553" y="4953164"/>
          <a:ext cx="9120336"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0336">
                  <a:extLst>
                    <a:ext uri="{9D8B030D-6E8A-4147-A177-3AD203B41FA5}">
                      <a16:colId xmlns:a16="http://schemas.microsoft.com/office/drawing/2014/main" val="1098148039"/>
                    </a:ext>
                  </a:extLst>
                </a:gridCol>
              </a:tblGrid>
              <a:tr h="1904836">
                <a:tc>
                  <a:txBody>
                    <a:bodyPr/>
                    <a:lstStyle/>
                    <a:p>
                      <a:pPr marL="0" lvl="0" indent="0">
                        <a:buFontTx/>
                        <a:buNone/>
                      </a:pPr>
                      <a:r>
                        <a:rPr lang="en-US" sz="1600" kern="1200" dirty="0">
                          <a:solidFill>
                            <a:schemeClr val="dk1"/>
                          </a:solidFill>
                          <a:effectLst/>
                          <a:latin typeface="Helvetica" pitchFamily="2" charset="0"/>
                          <a:ea typeface="+mn-ea"/>
                          <a:cs typeface="+mn-cs"/>
                        </a:rPr>
                        <a:t>What should you ask Brian next to help him explore options and generate solutions? </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What do you think you need to do next? </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Great question, you are helping Mari to understand the extent of the situation and this question allows her to generate solutions to reach her goal. </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Why do you keep doing it then?</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You should always avoid rhetorical questions in a coaching conversation. Mari feels judged and is becoming uncomfortable. Mari should be encouraged to find solutions.</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162732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867080944"/>
              </p:ext>
            </p:extLst>
          </p:nvPr>
        </p:nvGraphicFramePr>
        <p:xfrm>
          <a:off x="0" y="1"/>
          <a:ext cx="3071664" cy="6859630"/>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002">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65170">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7310">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7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Objectives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4764">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400" dirty="0">
                          <a:latin typeface="Helvetica" pitchFamily="2" charset="0"/>
                        </a:rPr>
                        <a:t>Character swoosh in from right</a:t>
                      </a:r>
                    </a:p>
                    <a:p>
                      <a:r>
                        <a:rPr lang="en-US" sz="1400" dirty="0">
                          <a:latin typeface="Helvetica" pitchFamily="2" charset="0"/>
                        </a:rPr>
                        <a:t>Objectives Entrance after voiceover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1444">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646518080"/>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r>
                        <a:rPr lang="en-US" sz="1400" dirty="0">
                          <a:solidFill>
                            <a:srgbClr val="000000"/>
                          </a:solidFill>
                          <a:latin typeface="Helvetica" pitchFamily="2" charset="0"/>
                        </a:rPr>
                        <a:t>(Voiceover) Hi, I’m Michelle, your mentor for your new leadership position. As managers, one of our roles is to coach employees to achieve business goals. </a:t>
                      </a:r>
                    </a:p>
                    <a:p>
                      <a:endParaRPr lang="en-US" sz="1400" dirty="0">
                        <a:solidFill>
                          <a:srgbClr val="000000"/>
                        </a:solidFill>
                        <a:latin typeface="Helvetica" pitchFamily="2" charset="0"/>
                      </a:endParaRPr>
                    </a:p>
                    <a:p>
                      <a:r>
                        <a:rPr lang="en-US" sz="1400" dirty="0">
                          <a:solidFill>
                            <a:srgbClr val="000000"/>
                          </a:solidFill>
                          <a:latin typeface="Helvetica" pitchFamily="2" charset="0"/>
                        </a:rPr>
                        <a:t>(Text) In this course, you will:</a:t>
                      </a:r>
                    </a:p>
                    <a:p>
                      <a:pPr lvl="0"/>
                      <a:r>
                        <a:rPr lang="en-US" sz="1400" kern="1200" dirty="0">
                          <a:solidFill>
                            <a:schemeClr val="dk1"/>
                          </a:solidFill>
                          <a:effectLst/>
                          <a:latin typeface="+mn-lt"/>
                          <a:ea typeface="+mn-ea"/>
                          <a:cs typeface="+mn-cs"/>
                        </a:rPr>
                        <a:t>Identify the employee’s coaching needs with 90% accuracy as reported on the coaching scorecard. (Understanding)</a:t>
                      </a:r>
                    </a:p>
                    <a:p>
                      <a:pPr lvl="0"/>
                      <a:r>
                        <a:rPr lang="en-US" sz="1400" kern="1200" dirty="0">
                          <a:solidFill>
                            <a:schemeClr val="dk1"/>
                          </a:solidFill>
                          <a:effectLst/>
                          <a:latin typeface="+mn-lt"/>
                          <a:ea typeface="+mn-ea"/>
                          <a:cs typeface="+mn-cs"/>
                        </a:rPr>
                        <a:t>Given the employee’s needs, implement the GROW coaching model 9/10 times. (Analysis, Application)</a:t>
                      </a:r>
                    </a:p>
                    <a:p>
                      <a:pPr lvl="0"/>
                      <a:r>
                        <a:rPr lang="en-US" sz="1400" kern="1200" dirty="0">
                          <a:solidFill>
                            <a:schemeClr val="dk1"/>
                          </a:solidFill>
                          <a:effectLst/>
                          <a:latin typeface="+mn-lt"/>
                          <a:ea typeface="+mn-ea"/>
                          <a:cs typeface="+mn-cs"/>
                        </a:rPr>
                        <a:t>Create a coaching plan that best fits the employee’s needs to maintain consistent monthly coaching. (Synthesis).</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32F62A3D-6926-1642-BE4D-5B2D2360D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888" y="0"/>
            <a:ext cx="8128000" cy="4572000"/>
          </a:xfrm>
          <a:prstGeom prst="rect">
            <a:avLst/>
          </a:prstGeom>
        </p:spPr>
      </p:pic>
    </p:spTree>
    <p:custDataLst>
      <p:tags r:id="rId1"/>
    </p:custDataLst>
    <p:extLst>
      <p:ext uri="{BB962C8B-B14F-4D97-AF65-F5344CB8AC3E}">
        <p14:creationId xmlns:p14="http://schemas.microsoft.com/office/powerpoint/2010/main" val="3164917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998225985"/>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Response 3</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714533039"/>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079013025"/>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I need to set time aside at the beginning and end of my day to respond to client communications as well as completing a daily task checklist. </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118725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133944073"/>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Coaching Question 4</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374684818"/>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580966307"/>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lvl="0" indent="0">
                        <a:buFontTx/>
                        <a:buNone/>
                      </a:pPr>
                      <a:r>
                        <a:rPr lang="en-US" sz="1600" kern="1200" dirty="0">
                          <a:solidFill>
                            <a:schemeClr val="dk1"/>
                          </a:solidFill>
                          <a:effectLst/>
                          <a:latin typeface="Helvetica" pitchFamily="2" charset="0"/>
                          <a:ea typeface="+mn-ea"/>
                          <a:cs typeface="+mn-cs"/>
                        </a:rPr>
                        <a:t>Now that Mari has explored solutions, what could you ask to probe for and achieve commitment?</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Tell me, how are you going to do that? </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Good question to measure Mari’s level of commitment. This helps establish a clear action plan for next steps. </a:t>
                      </a:r>
                    </a:p>
                    <a:p>
                      <a:pPr marL="285750" lvl="0"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Why isn’t it working? </a:t>
                      </a:r>
                    </a:p>
                    <a:p>
                      <a:pPr marL="742950" lvl="1" indent="-285750">
                        <a:buFont typeface="Arial" panose="020B0604020202020204" pitchFamily="34" charset="0"/>
                        <a:buChar char="•"/>
                      </a:pPr>
                      <a:r>
                        <a:rPr lang="en-US" sz="1600" kern="1200" dirty="0">
                          <a:solidFill>
                            <a:schemeClr val="dk1"/>
                          </a:solidFill>
                          <a:effectLst/>
                          <a:latin typeface="Helvetica" pitchFamily="2" charset="0"/>
                          <a:ea typeface="+mn-ea"/>
                          <a:cs typeface="+mn-cs"/>
                        </a:rPr>
                        <a:t>You are assuming that Mari’s solution is not working when it could be in small ways. You want to develop trust with Mari so she will ask for your help openly moving forward. </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2731936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593105819"/>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Response 4</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914075636"/>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379412805"/>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I’d love to create a task list with your assistance and talk to your typical day so I can get ideas on how others are successful with their communications.</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2852622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483140466"/>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Closing</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745421394"/>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883649675"/>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r>
                        <a:rPr lang="en-US" sz="1600" kern="1200" dirty="0">
                          <a:solidFill>
                            <a:schemeClr val="dk1"/>
                          </a:solidFill>
                          <a:effectLst/>
                          <a:latin typeface="Helvetica" pitchFamily="2" charset="0"/>
                          <a:ea typeface="+mn-ea"/>
                          <a:cs typeface="+mn-cs"/>
                        </a:rPr>
                        <a:t>Closing: Ok, let’s talk next Friday at 11:00 to discuss action steps and what your success would look like. I’d be happy to look over you plan, including challenges and successes, at that time. Is that realistic?</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31851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656490995"/>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Response 5</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398894133"/>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r>
                        <a:rPr lang="en-US" sz="1600" kern="1200" dirty="0">
                          <a:solidFill>
                            <a:schemeClr val="dk1"/>
                          </a:solidFill>
                          <a:effectLst/>
                          <a:latin typeface="Helvetica" pitchFamily="2" charset="0"/>
                          <a:ea typeface="+mn-ea"/>
                          <a:cs typeface="+mn-cs"/>
                        </a:rPr>
                        <a:t>Yes, thank you for meeting with me. </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4247929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535618988"/>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Course Exit </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Button hover color</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endParaRPr lang="en-US" sz="1800" dirty="0">
                        <a:latin typeface="Helvetica" pitchFamily="2" charset="0"/>
                      </a:endParaRPr>
                    </a:p>
                    <a:p>
                      <a:r>
                        <a:rPr lang="en-US" sz="1800" dirty="0">
                          <a:latin typeface="Helvetica" pitchFamily="2" charset="0"/>
                        </a:rPr>
                        <a:t>Exit Course</a:t>
                      </a:r>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92124842"/>
              </p:ext>
            </p:extLst>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Same layout as previous character</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720632801"/>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r>
                        <a:rPr lang="en-US" sz="1600" kern="1200" dirty="0">
                          <a:solidFill>
                            <a:schemeClr val="dk1"/>
                          </a:solidFill>
                          <a:effectLst/>
                          <a:latin typeface="Helvetica" pitchFamily="2" charset="0"/>
                          <a:ea typeface="+mn-ea"/>
                          <a:cs typeface="+mn-cs"/>
                        </a:rPr>
                        <a:t>Great work on your 1</a:t>
                      </a:r>
                      <a:r>
                        <a:rPr lang="en-US" sz="1600" kern="1200" baseline="30000" dirty="0">
                          <a:solidFill>
                            <a:schemeClr val="dk1"/>
                          </a:solidFill>
                          <a:effectLst/>
                          <a:latin typeface="Helvetica" pitchFamily="2" charset="0"/>
                          <a:ea typeface="+mn-ea"/>
                          <a:cs typeface="+mn-cs"/>
                        </a:rPr>
                        <a:t>st</a:t>
                      </a:r>
                      <a:r>
                        <a:rPr lang="en-US" sz="1600" kern="1200" dirty="0">
                          <a:solidFill>
                            <a:schemeClr val="dk1"/>
                          </a:solidFill>
                          <a:effectLst/>
                          <a:latin typeface="Helvetica" pitchFamily="2" charset="0"/>
                          <a:ea typeface="+mn-ea"/>
                          <a:cs typeface="+mn-cs"/>
                        </a:rPr>
                        <a:t> coaching session. Now think about what went well and how you might improve for your next session. </a:t>
                      </a:r>
                    </a:p>
                    <a:p>
                      <a:endParaRPr lang="en-US" sz="1600"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spTree>
    <p:custDataLst>
      <p:tags r:id="rId1"/>
    </p:custDataLst>
    <p:extLst>
      <p:ext uri="{BB962C8B-B14F-4D97-AF65-F5344CB8AC3E}">
        <p14:creationId xmlns:p14="http://schemas.microsoft.com/office/powerpoint/2010/main" val="168006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350041468"/>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Coaching Review</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Entrance from top after</a:t>
                      </a:r>
                    </a:p>
                    <a:p>
                      <a:r>
                        <a:rPr lang="en-US" dirty="0">
                          <a:latin typeface="Helvetica" pitchFamily="2" charset="0"/>
                        </a:rPr>
                        <a:t>Voiceover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730493633"/>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r>
                        <a:rPr lang="en-US" dirty="0">
                          <a:solidFill>
                            <a:srgbClr val="000000"/>
                          </a:solidFill>
                          <a:latin typeface="Helvetica" pitchFamily="2" charset="0"/>
                        </a:rPr>
                        <a:t>(Voiceover) Remember, coaching is a continuous process that provides team members with support and encouragement. You want to raise employee awareness and facilitate growth to maximize performance. Coaching is a critical leadership tool because it:</a:t>
                      </a:r>
                    </a:p>
                    <a:p>
                      <a:r>
                        <a:rPr lang="en-US" dirty="0">
                          <a:solidFill>
                            <a:srgbClr val="000000"/>
                          </a:solidFill>
                          <a:latin typeface="Helvetica" pitchFamily="2" charset="0"/>
                        </a:rPr>
                        <a:t>(Bulleted Text) affects performance, helps achieve goals, promotes teamwork, establishes open communication, teaches problem solving skills, and increases employee retention.</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8" name="Picture 7">
            <a:extLst>
              <a:ext uri="{FF2B5EF4-FFF2-40B4-BE49-F238E27FC236}">
                <a16:creationId xmlns:a16="http://schemas.microsoft.com/office/drawing/2014/main" id="{1077DA1E-169E-4742-93E2-F7CD4C70C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0" y="-3110"/>
            <a:ext cx="8128000" cy="4572000"/>
          </a:xfrm>
          <a:prstGeom prst="rect">
            <a:avLst/>
          </a:prstGeom>
        </p:spPr>
      </p:pic>
    </p:spTree>
    <p:custDataLst>
      <p:tags r:id="rId1"/>
    </p:custDataLst>
    <p:extLst>
      <p:ext uri="{BB962C8B-B14F-4D97-AF65-F5344CB8AC3E}">
        <p14:creationId xmlns:p14="http://schemas.microsoft.com/office/powerpoint/2010/main" val="189208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753014832"/>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Scenario Intro</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Entrance after voiceover. Flip cards to read more about employees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370243073"/>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Helvetica" pitchFamily="2" charset="0"/>
                        </a:rPr>
                        <a:t>(Voiceover) We’re going to start with some planned coaching sessions so you can familiarize yourself with the process. Your 1</a:t>
                      </a:r>
                      <a:r>
                        <a:rPr lang="en-US" baseline="30000" dirty="0">
                          <a:solidFill>
                            <a:srgbClr val="000000"/>
                          </a:solidFill>
                          <a:latin typeface="Helvetica" pitchFamily="2" charset="0"/>
                        </a:rPr>
                        <a:t>st</a:t>
                      </a:r>
                      <a:r>
                        <a:rPr lang="en-US" dirty="0">
                          <a:solidFill>
                            <a:srgbClr val="000000"/>
                          </a:solidFill>
                          <a:latin typeface="Helvetica" pitchFamily="2" charset="0"/>
                        </a:rPr>
                        <a:t> session is coming up soon. </a:t>
                      </a:r>
                    </a:p>
                    <a:p>
                      <a:endParaRPr lang="en-US" dirty="0">
                        <a:solidFill>
                          <a:srgbClr val="000000"/>
                        </a:solidFill>
                        <a:latin typeface="Helvetica" pitchFamily="2" charset="0"/>
                      </a:endParaRPr>
                    </a:p>
                    <a:p>
                      <a:r>
                        <a:rPr lang="en-US" dirty="0">
                          <a:solidFill>
                            <a:srgbClr val="000000"/>
                          </a:solidFill>
                          <a:latin typeface="Helvetica" pitchFamily="2" charset="0"/>
                        </a:rPr>
                        <a:t>There are 2 employees you will coach next week. You are going to pick the session you would like to facilitate first and practice coaching them here. </a:t>
                      </a:r>
                    </a:p>
                    <a:p>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8" name="Picture 7">
            <a:extLst>
              <a:ext uri="{FF2B5EF4-FFF2-40B4-BE49-F238E27FC236}">
                <a16:creationId xmlns:a16="http://schemas.microsoft.com/office/drawing/2014/main" id="{C0B080DF-0C66-C44A-B53E-62B3C5A4BA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1"/>
            <a:ext cx="8128000" cy="4572000"/>
          </a:xfrm>
          <a:prstGeom prst="rect">
            <a:avLst/>
          </a:prstGeom>
        </p:spPr>
      </p:pic>
    </p:spTree>
    <p:custDataLst>
      <p:tags r:id="rId1"/>
    </p:custDataLst>
    <p:extLst>
      <p:ext uri="{BB962C8B-B14F-4D97-AF65-F5344CB8AC3E}">
        <p14:creationId xmlns:p14="http://schemas.microsoft.com/office/powerpoint/2010/main" val="222281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208170722"/>
              </p:ext>
            </p:extLst>
          </p:nvPr>
        </p:nvGraphicFramePr>
        <p:xfrm>
          <a:off x="0" y="1"/>
          <a:ext cx="3071664" cy="6884002"/>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03049">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907">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57226">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57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Character Options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72124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Click on each person &amp; it flips to give a little more detail. Include select button for user.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562341">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4248755514"/>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r>
                        <a:rPr lang="en-US" dirty="0">
                          <a:solidFill>
                            <a:srgbClr val="000000"/>
                          </a:solidFill>
                          <a:latin typeface="Helvetica" pitchFamily="2" charset="0"/>
                        </a:rPr>
                        <a:t>Brian: Loan Closing</a:t>
                      </a:r>
                    </a:p>
                    <a:p>
                      <a:pPr marL="285750" indent="-285750">
                        <a:buFont typeface="Arial" panose="020B0604020202020204" pitchFamily="34" charset="0"/>
                        <a:buChar char="•"/>
                      </a:pPr>
                      <a:r>
                        <a:rPr lang="en-US" dirty="0">
                          <a:solidFill>
                            <a:srgbClr val="000000"/>
                          </a:solidFill>
                          <a:latin typeface="Helvetica" pitchFamily="2" charset="0"/>
                        </a:rPr>
                        <a:t>Brian is having difficulty closing our customer loans smoothly &amp; efficiently.</a:t>
                      </a:r>
                    </a:p>
                    <a:p>
                      <a:r>
                        <a:rPr lang="en-US" dirty="0">
                          <a:solidFill>
                            <a:srgbClr val="000000"/>
                          </a:solidFill>
                          <a:latin typeface="Helvetica" pitchFamily="2" charset="0"/>
                        </a:rPr>
                        <a:t>Mari: Communication</a:t>
                      </a:r>
                    </a:p>
                    <a:p>
                      <a:pPr marL="285750" indent="-285750">
                        <a:buFont typeface="Arial" panose="020B0604020202020204" pitchFamily="34" charset="0"/>
                        <a:buChar char="•"/>
                      </a:pPr>
                      <a:r>
                        <a:rPr lang="en-US" dirty="0">
                          <a:solidFill>
                            <a:srgbClr val="000000"/>
                          </a:solidFill>
                          <a:latin typeface="Helvetica" pitchFamily="2" charset="0"/>
                        </a:rPr>
                        <a:t>Mari has trouble responding to client emails and phone calls in a timely manner.</a:t>
                      </a:r>
                    </a:p>
                    <a:p>
                      <a:r>
                        <a:rPr lang="en-US" dirty="0">
                          <a:solidFill>
                            <a:srgbClr val="000000"/>
                          </a:solidFill>
                          <a:latin typeface="Helvetica" pitchFamily="2" charset="0"/>
                        </a:rPr>
                        <a:t>Aaliyah: Lacking Confidence</a:t>
                      </a:r>
                    </a:p>
                    <a:p>
                      <a:pPr marL="285750" indent="-285750">
                        <a:buFont typeface="Arial" panose="020B0604020202020204" pitchFamily="34" charset="0"/>
                        <a:buChar char="•"/>
                      </a:pPr>
                      <a:r>
                        <a:rPr lang="en-US" dirty="0">
                          <a:solidFill>
                            <a:srgbClr val="000000"/>
                          </a:solidFill>
                          <a:latin typeface="Helvetica" pitchFamily="2" charset="0"/>
                        </a:rPr>
                        <a:t>Aaliyah lacks confidence when around upper management and completely freezes. </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8" name="Picture 7">
            <a:extLst>
              <a:ext uri="{FF2B5EF4-FFF2-40B4-BE49-F238E27FC236}">
                <a16:creationId xmlns:a16="http://schemas.microsoft.com/office/drawing/2014/main" id="{30F63D7B-DD71-B64E-A504-C4A408E03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1"/>
            <a:ext cx="8128000" cy="4572000"/>
          </a:xfrm>
          <a:prstGeom prst="rect">
            <a:avLst/>
          </a:prstGeom>
        </p:spPr>
      </p:pic>
    </p:spTree>
    <p:custDataLst>
      <p:tags r:id="rId1"/>
    </p:custDataLst>
    <p:extLst>
      <p:ext uri="{BB962C8B-B14F-4D97-AF65-F5344CB8AC3E}">
        <p14:creationId xmlns:p14="http://schemas.microsoft.com/office/powerpoint/2010/main" val="335445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Scenario Greetings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648536020"/>
              </p:ext>
            </p:extLst>
          </p:nvPr>
        </p:nvGraphicFramePr>
        <p:xfrm>
          <a:off x="3079552" y="3657020"/>
          <a:ext cx="9128224" cy="420052"/>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420052">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2465730478"/>
              </p:ext>
            </p:extLst>
          </p:nvPr>
        </p:nvGraphicFramePr>
        <p:xfrm>
          <a:off x="3071664" y="4088021"/>
          <a:ext cx="9128224" cy="2769978"/>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2769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Helvetica" pitchFamily="2" charset="0"/>
                        </a:rPr>
                        <a:t>(Voiceover) Excellent you picked Brian! His coaching session is Wednesday at 1pm. Let’s plan for what might occur during your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Helvetica" pitchFamily="2" charset="0"/>
                      </a:endParaRPr>
                    </a:p>
                    <a:p>
                      <a:r>
                        <a:rPr lang="en-US" sz="1400" dirty="0">
                          <a:solidFill>
                            <a:srgbClr val="000000"/>
                          </a:solidFill>
                          <a:latin typeface="Helvetica" pitchFamily="2" charset="0"/>
                        </a:rPr>
                        <a:t>Brian comes into your office and greetings are made. For the sake of this scenario, we are going to move straight past the small talk and dig right into the coaching portion of the conversation. </a:t>
                      </a:r>
                    </a:p>
                    <a:p>
                      <a:endParaRPr lang="en-US" sz="1400" dirty="0">
                        <a:solidFill>
                          <a:srgbClr val="00000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Helvetica" pitchFamily="2" charset="0"/>
                        </a:rPr>
                        <a:t>Don’t forget to use the GROW coaching model when meeting with Brian. Always start with the goal, discuss current reality, consider options, and review the way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Helvetica" pitchFamily="2" charset="0"/>
                        </a:rPr>
                        <a:t>Good luck with your session. I will be here each step of the way providing you with feedback.</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8" name="Picture 7">
            <a:extLst>
              <a:ext uri="{FF2B5EF4-FFF2-40B4-BE49-F238E27FC236}">
                <a16:creationId xmlns:a16="http://schemas.microsoft.com/office/drawing/2014/main" id="{677D64EA-A601-104B-B445-5AF6F9B6F310}"/>
              </a:ext>
            </a:extLst>
          </p:cNvPr>
          <p:cNvPicPr>
            <a:picLocks noChangeAspect="1"/>
          </p:cNvPicPr>
          <p:nvPr/>
        </p:nvPicPr>
        <p:blipFill rotWithShape="1">
          <a:blip r:embed="rId4">
            <a:extLst>
              <a:ext uri="{28A0092B-C50C-407E-A947-70E740481C1C}">
                <a14:useLocalDpi xmlns:a14="http://schemas.microsoft.com/office/drawing/2010/main" val="0"/>
              </a:ext>
            </a:extLst>
          </a:blip>
          <a:srcRect l="42524" t="28349" r="33556" b="29126"/>
          <a:stretch/>
        </p:blipFill>
        <p:spPr>
          <a:xfrm>
            <a:off x="5591944" y="1160749"/>
            <a:ext cx="1944216" cy="1944216"/>
          </a:xfrm>
          <a:prstGeom prst="rect">
            <a:avLst/>
          </a:prstGeom>
        </p:spPr>
      </p:pic>
      <p:pic>
        <p:nvPicPr>
          <p:cNvPr id="9" name="Picture 8">
            <a:extLst>
              <a:ext uri="{FF2B5EF4-FFF2-40B4-BE49-F238E27FC236}">
                <a16:creationId xmlns:a16="http://schemas.microsoft.com/office/drawing/2014/main" id="{E3B963DF-9EE9-3044-A266-7B84BEACEA00}"/>
              </a:ext>
            </a:extLst>
          </p:cNvPr>
          <p:cNvPicPr>
            <a:picLocks noChangeAspect="1"/>
          </p:cNvPicPr>
          <p:nvPr/>
        </p:nvPicPr>
        <p:blipFill rotWithShape="1">
          <a:blip r:embed="rId5">
            <a:extLst>
              <a:ext uri="{28A0092B-C50C-407E-A947-70E740481C1C}">
                <a14:useLocalDpi xmlns:a14="http://schemas.microsoft.com/office/drawing/2010/main" val="0"/>
              </a:ext>
            </a:extLst>
          </a:blip>
          <a:srcRect l="42524" t="29326" r="33556" b="28150"/>
          <a:stretch/>
        </p:blipFill>
        <p:spPr>
          <a:xfrm>
            <a:off x="7532302" y="1160749"/>
            <a:ext cx="1944216" cy="1944216"/>
          </a:xfrm>
          <a:prstGeom prst="rect">
            <a:avLst/>
          </a:prstGeom>
        </p:spPr>
      </p:pic>
    </p:spTree>
    <p:custDataLst>
      <p:tags r:id="rId1"/>
    </p:custDataLst>
    <p:extLst>
      <p:ext uri="{BB962C8B-B14F-4D97-AF65-F5344CB8AC3E}">
        <p14:creationId xmlns:p14="http://schemas.microsoft.com/office/powerpoint/2010/main" val="295454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578549874"/>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Coaching Question 1</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User selects question w/hover color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4011656234"/>
              </p:ext>
            </p:extLst>
          </p:nvPr>
        </p:nvGraphicFramePr>
        <p:xfrm>
          <a:off x="3079553" y="4953164"/>
          <a:ext cx="9128224" cy="1915332"/>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15332">
                <a:tc>
                  <a:txBody>
                    <a:bodyPr/>
                    <a:lstStyle/>
                    <a:p>
                      <a:r>
                        <a:rPr lang="en-US" sz="1400" dirty="0">
                          <a:solidFill>
                            <a:srgbClr val="000000"/>
                          </a:solidFill>
                          <a:latin typeface="Helvetica" pitchFamily="2" charset="0"/>
                        </a:rPr>
                        <a:t>What’s the 1</a:t>
                      </a:r>
                      <a:r>
                        <a:rPr lang="en-US" sz="1400" baseline="30000" dirty="0">
                          <a:solidFill>
                            <a:srgbClr val="000000"/>
                          </a:solidFill>
                          <a:latin typeface="Helvetica" pitchFamily="2" charset="0"/>
                        </a:rPr>
                        <a:t>st</a:t>
                      </a:r>
                      <a:r>
                        <a:rPr lang="en-US" sz="1400" dirty="0">
                          <a:solidFill>
                            <a:srgbClr val="000000"/>
                          </a:solidFill>
                          <a:latin typeface="Helvetica" pitchFamily="2" charset="0"/>
                        </a:rPr>
                        <a:t> coaching question you should ask Brian? </a:t>
                      </a:r>
                    </a:p>
                    <a:p>
                      <a:pPr marL="285750" lvl="0" indent="-285750">
                        <a:buFont typeface="Arial" panose="020B0604020202020204" pitchFamily="34" charset="0"/>
                        <a:buChar char="•"/>
                      </a:pPr>
                      <a:r>
                        <a:rPr lang="en-US" sz="1400" kern="1200" dirty="0">
                          <a:solidFill>
                            <a:schemeClr val="dk1"/>
                          </a:solidFill>
                          <a:effectLst/>
                          <a:latin typeface="Helvetica" pitchFamily="2" charset="0"/>
                          <a:ea typeface="+mn-ea"/>
                          <a:cs typeface="+mn-cs"/>
                        </a:rPr>
                        <a:t>What goal do you want to achieve? </a:t>
                      </a:r>
                    </a:p>
                    <a:p>
                      <a:pPr marL="742950" lvl="1" indent="-285750">
                        <a:buFont typeface="Arial" panose="020B0604020202020204" pitchFamily="34" charset="0"/>
                        <a:buChar char="•"/>
                      </a:pPr>
                      <a:r>
                        <a:rPr lang="en-US" sz="1400" kern="1200" dirty="0">
                          <a:solidFill>
                            <a:schemeClr val="dk1"/>
                          </a:solidFill>
                          <a:effectLst/>
                          <a:latin typeface="Helvetica" pitchFamily="2" charset="0"/>
                          <a:ea typeface="+mn-ea"/>
                          <a:cs typeface="+mn-cs"/>
                        </a:rPr>
                        <a:t>Great question! This opens the door and lets Brian know that you believe in him while letting him take ownership of their goal.</a:t>
                      </a:r>
                    </a:p>
                    <a:p>
                      <a:pPr marL="285750" lvl="0" indent="-285750">
                        <a:buFont typeface="Arial" panose="020B0604020202020204" pitchFamily="34" charset="0"/>
                        <a:buChar char="•"/>
                      </a:pPr>
                      <a:r>
                        <a:rPr lang="en-US" sz="1400" kern="1200" dirty="0">
                          <a:solidFill>
                            <a:schemeClr val="dk1"/>
                          </a:solidFill>
                          <a:effectLst/>
                          <a:latin typeface="Helvetica" pitchFamily="2" charset="0"/>
                          <a:ea typeface="+mn-ea"/>
                          <a:cs typeface="+mn-cs"/>
                        </a:rPr>
                        <a:t>Why do you struggle with loan closing?</a:t>
                      </a:r>
                    </a:p>
                    <a:p>
                      <a:pPr marL="742950" lvl="1" indent="-285750">
                        <a:buFont typeface="Arial" panose="020B0604020202020204" pitchFamily="34" charset="0"/>
                        <a:buChar char="•"/>
                      </a:pPr>
                      <a:r>
                        <a:rPr lang="en-US" sz="1400" kern="1200" dirty="0">
                          <a:solidFill>
                            <a:schemeClr val="dk1"/>
                          </a:solidFill>
                          <a:effectLst/>
                          <a:latin typeface="Helvetica" pitchFamily="2" charset="0"/>
                          <a:ea typeface="+mn-ea"/>
                          <a:cs typeface="+mn-cs"/>
                        </a:rPr>
                        <a:t>Brian believes he is hard-working and feels attacked by this question. He begins to shut down.</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D7171511-B3C2-0740-9C70-111FEEF51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221" y="-15404"/>
            <a:ext cx="8128000" cy="4572000"/>
          </a:xfrm>
          <a:prstGeom prst="rect">
            <a:avLst/>
          </a:prstGeom>
        </p:spPr>
      </p:pic>
    </p:spTree>
    <p:custDataLst>
      <p:tags r:id="rId1"/>
    </p:custDataLst>
    <p:extLst>
      <p:ext uri="{BB962C8B-B14F-4D97-AF65-F5344CB8AC3E}">
        <p14:creationId xmlns:p14="http://schemas.microsoft.com/office/powerpoint/2010/main" val="112804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213454477"/>
              </p:ext>
            </p:extLst>
          </p:nvPr>
        </p:nvGraphicFramePr>
        <p:xfrm>
          <a:off x="0" y="1"/>
          <a:ext cx="3071664" cy="6868495"/>
        </p:xfrm>
        <a:graphic>
          <a:graphicData uri="http://schemas.openxmlformats.org/drawingml/2006/table">
            <a:tbl>
              <a:tblPr firstRow="1" bandRow="1">
                <a:tableStyleId>{3B4B98B0-60AC-42C2-AFA5-B58CD77FA1E5}</a:tableStyleId>
              </a:tblPr>
              <a:tblGrid>
                <a:gridCol w="1282574">
                  <a:extLst>
                    <a:ext uri="{9D8B030D-6E8A-4147-A177-3AD203B41FA5}">
                      <a16:colId xmlns:a16="http://schemas.microsoft.com/office/drawing/2014/main" val="2393977784"/>
                    </a:ext>
                  </a:extLst>
                </a:gridCol>
                <a:gridCol w="1789090">
                  <a:extLst>
                    <a:ext uri="{9D8B030D-6E8A-4147-A177-3AD203B41FA5}">
                      <a16:colId xmlns:a16="http://schemas.microsoft.com/office/drawing/2014/main" val="3996455299"/>
                    </a:ext>
                  </a:extLst>
                </a:gridCol>
              </a:tblGrid>
              <a:tr h="622954">
                <a:tc gridSpan="2">
                  <a:txBody>
                    <a:bodyPr/>
                    <a:lstStyle/>
                    <a:p>
                      <a:r>
                        <a:rPr lang="en-US" b="1" dirty="0">
                          <a:latin typeface="Helvetica" pitchFamily="2" charset="0"/>
                        </a:rPr>
                        <a:t>Module Details: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D96F"/>
                    </a:solidFill>
                  </a:tcPr>
                </a:tc>
                <a:tc hMerge="1">
                  <a:txBody>
                    <a:bodyPr/>
                    <a:lstStyle/>
                    <a:p>
                      <a:endParaRPr lang="en-US" dirty="0"/>
                    </a:p>
                  </a:txBody>
                  <a:tcPr>
                    <a:solidFill>
                      <a:srgbClr val="FFD96F"/>
                    </a:solidFill>
                  </a:tcPr>
                </a:tc>
                <a:extLst>
                  <a:ext uri="{0D108BD9-81ED-4DB2-BD59-A6C34878D82A}">
                    <a16:rowId xmlns:a16="http://schemas.microsoft.com/office/drawing/2014/main" val="1827205256"/>
                  </a:ext>
                </a:extLst>
              </a:tr>
              <a:tr h="1056303">
                <a:tc>
                  <a:txBody>
                    <a:bodyPr/>
                    <a:lstStyle/>
                    <a:p>
                      <a:r>
                        <a:rPr lang="en-US" dirty="0">
                          <a:latin typeface="Helvetica" pitchFamily="2" charset="0"/>
                        </a:rPr>
                        <a:t>Course Name: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Providing Feedback &amp; Recognition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754848133"/>
                  </a:ext>
                </a:extLst>
              </a:tr>
              <a:tr h="988821">
                <a:tc>
                  <a:txBody>
                    <a:bodyPr/>
                    <a:lstStyle/>
                    <a:p>
                      <a:r>
                        <a:rPr lang="en-US" dirty="0">
                          <a:latin typeface="Helvetica" pitchFamily="2" charset="0"/>
                        </a:rPr>
                        <a:t>Module Title: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sz="1600" dirty="0">
                          <a:latin typeface="Helvetica" pitchFamily="2" charset="0"/>
                        </a:rPr>
                        <a:t>Coaching Recap</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8027238"/>
                  </a:ext>
                </a:extLst>
              </a:tr>
              <a:tr h="988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Slide Title:</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Incorrect Response</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671195035"/>
                  </a:ext>
                </a:extLst>
              </a:tr>
              <a:tr h="1587189">
                <a:tc>
                  <a:txBody>
                    <a:bodyPr/>
                    <a:lstStyle/>
                    <a:p>
                      <a:r>
                        <a:rPr lang="en-US" dirty="0">
                          <a:latin typeface="Helvetica" pitchFamily="2" charset="0"/>
                        </a:rPr>
                        <a:t>Animation:</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r>
                        <a:rPr lang="en-US" dirty="0">
                          <a:latin typeface="Helvetica" pitchFamily="2" charset="0"/>
                        </a:rPr>
                        <a:t>Continue button hover</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2280316045"/>
                  </a:ext>
                </a:extLst>
              </a:tr>
              <a:tr h="1613910">
                <a:tc>
                  <a:txBody>
                    <a:bodyPr/>
                    <a:lstStyle/>
                    <a:p>
                      <a:r>
                        <a:rPr lang="en-US" dirty="0">
                          <a:latin typeface="Helvetica" pitchFamily="2" charset="0"/>
                        </a:rPr>
                        <a:t>Navigation Notes:</a:t>
                      </a: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itchFamily="2" charset="0"/>
                        </a:rPr>
                        <a:t>User Controlled</a:t>
                      </a:r>
                    </a:p>
                    <a:p>
                      <a:r>
                        <a:rPr lang="en-US" sz="1800" dirty="0">
                          <a:latin typeface="Helvetica" pitchFamily="2" charset="0"/>
                        </a:rPr>
                        <a:t>Menu </a:t>
                      </a:r>
                    </a:p>
                    <a:p>
                      <a:r>
                        <a:rPr lang="en-US" sz="1800" dirty="0" err="1">
                          <a:latin typeface="Helvetica" pitchFamily="2" charset="0"/>
                        </a:rPr>
                        <a:t>Prev</a:t>
                      </a:r>
                      <a:r>
                        <a:rPr lang="en-US" sz="1800" dirty="0">
                          <a:latin typeface="Helvetica" pitchFamily="2" charset="0"/>
                        </a:rPr>
                        <a:t> – Next </a:t>
                      </a:r>
                    </a:p>
                    <a:p>
                      <a:endParaRPr lang="en-US" dirty="0">
                        <a:latin typeface="Helvetica" pitchFamily="2" charset="0"/>
                      </a:endParaRPr>
                    </a:p>
                  </a:txBody>
                  <a:tcPr>
                    <a:lnL w="12700" cap="flat" cmpd="sng" algn="ctr">
                      <a:solidFill>
                        <a:srgbClr val="FFD96F"/>
                      </a:solidFill>
                      <a:prstDash val="solid"/>
                      <a:round/>
                      <a:headEnd type="none" w="med" len="med"/>
                      <a:tailEnd type="none" w="med" len="med"/>
                    </a:lnL>
                    <a:lnR w="12700" cap="flat" cmpd="sng" algn="ctr">
                      <a:solidFill>
                        <a:srgbClr val="FFD96F"/>
                      </a:solidFill>
                      <a:prstDash val="solid"/>
                      <a:round/>
                      <a:headEnd type="none" w="med" len="med"/>
                      <a:tailEnd type="none" w="med" len="med"/>
                    </a:lnR>
                    <a:lnT w="12700" cap="flat" cmpd="sng" algn="ctr">
                      <a:solidFill>
                        <a:srgbClr val="FFD96F"/>
                      </a:solidFill>
                      <a:prstDash val="solid"/>
                      <a:round/>
                      <a:headEnd type="none" w="med" len="med"/>
                      <a:tailEnd type="none" w="med" len="med"/>
                    </a:lnT>
                    <a:lnB w="12700" cap="flat" cmpd="sng" algn="ctr">
                      <a:solidFill>
                        <a:srgbClr val="FFD96F"/>
                      </a:solidFill>
                      <a:prstDash val="solid"/>
                      <a:round/>
                      <a:headEnd type="none" w="med" len="med"/>
                      <a:tailEnd type="none" w="med" len="med"/>
                    </a:lnB>
                    <a:solidFill>
                      <a:srgbClr val="FFFFFF"/>
                    </a:solidFill>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nvGraphicFramePr>
        <p:xfrm>
          <a:off x="3071664" y="0"/>
          <a:ext cx="9128224" cy="4587404"/>
        </p:xfrm>
        <a:graphic>
          <a:graphicData uri="http://schemas.openxmlformats.org/drawingml/2006/table">
            <a:tbl>
              <a:tblPr firstRow="1" bandRow="1">
                <a:tableStyleId>{5C22544A-7EE6-4342-B048-85BDC9FD1C3A}</a:tableStyleId>
              </a:tblPr>
              <a:tblGrid>
                <a:gridCol w="9128224">
                  <a:extLst>
                    <a:ext uri="{9D8B030D-6E8A-4147-A177-3AD203B41FA5}">
                      <a16:colId xmlns:a16="http://schemas.microsoft.com/office/drawing/2014/main" val="1817473580"/>
                    </a:ext>
                  </a:extLst>
                </a:gridCol>
              </a:tblGrid>
              <a:tr h="632308">
                <a:tc>
                  <a:txBody>
                    <a:bodyPr/>
                    <a:lstStyle/>
                    <a:p>
                      <a:r>
                        <a:rPr lang="en-US" b="1" dirty="0">
                          <a:solidFill>
                            <a:schemeClr val="tx1"/>
                          </a:solidFill>
                          <a:latin typeface="Helvetica" pitchFamily="2" charset="0"/>
                        </a:rPr>
                        <a:t>Visual:</a:t>
                      </a: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7064"/>
                    </a:solidFill>
                  </a:tcPr>
                </a:tc>
                <a:extLst>
                  <a:ext uri="{0D108BD9-81ED-4DB2-BD59-A6C34878D82A}">
                    <a16:rowId xmlns:a16="http://schemas.microsoft.com/office/drawing/2014/main" val="1115567322"/>
                  </a:ext>
                </a:extLst>
              </a:tr>
              <a:tr h="3955096">
                <a:tc>
                  <a:txBody>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txBody>
                  <a:tcPr>
                    <a:lnL w="12700" cap="flat" cmpd="sng" algn="ctr">
                      <a:solidFill>
                        <a:srgbClr val="FF7064"/>
                      </a:solidFill>
                      <a:prstDash val="solid"/>
                      <a:round/>
                      <a:headEnd type="none" w="med" len="med"/>
                      <a:tailEnd type="none" w="med" len="med"/>
                    </a:lnL>
                    <a:lnR w="12700" cap="flat" cmpd="sng" algn="ctr">
                      <a:solidFill>
                        <a:srgbClr val="FF7064"/>
                      </a:solidFill>
                      <a:prstDash val="solid"/>
                      <a:round/>
                      <a:headEnd type="none" w="med" len="med"/>
                      <a:tailEnd type="none" w="med" len="med"/>
                    </a:lnR>
                    <a:lnT w="12700" cap="flat" cmpd="sng" algn="ctr">
                      <a:solidFill>
                        <a:srgbClr val="FF7064"/>
                      </a:solidFill>
                      <a:prstDash val="solid"/>
                      <a:round/>
                      <a:headEnd type="none" w="med" len="med"/>
                      <a:tailEnd type="none" w="med" len="med"/>
                    </a:lnT>
                    <a:lnB w="12700" cap="flat" cmpd="sng" algn="ctr">
                      <a:solidFill>
                        <a:srgbClr val="FF7064"/>
                      </a:solidFill>
                      <a:prstDash val="solid"/>
                      <a:round/>
                      <a:headEnd type="none" w="med" len="med"/>
                      <a:tailEnd type="none" w="med" len="med"/>
                    </a:lnB>
                    <a:solidFill>
                      <a:srgbClr val="FFFFFF"/>
                    </a:solid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nvGraphicFramePr>
        <p:xfrm>
          <a:off x="3079552" y="4587404"/>
          <a:ext cx="9128224" cy="365760"/>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353764">
                <a:tc>
                  <a:txBody>
                    <a:bodyPr/>
                    <a:lstStyle/>
                    <a:p>
                      <a:r>
                        <a:rPr lang="en-US" b="1" dirty="0">
                          <a:solidFill>
                            <a:srgbClr val="000000"/>
                          </a:solidFill>
                          <a:latin typeface="Helvetica" pitchFamily="2" charset="0"/>
                        </a:rPr>
                        <a:t>Narration/Script:</a:t>
                      </a: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9AA6FF"/>
                    </a:solidFill>
                  </a:tcPr>
                </a:tc>
                <a:extLst>
                  <a:ext uri="{0D108BD9-81ED-4DB2-BD59-A6C34878D82A}">
                    <a16:rowId xmlns:a16="http://schemas.microsoft.com/office/drawing/2014/main" val="2389310195"/>
                  </a:ext>
                </a:extLst>
              </a:tr>
            </a:tbl>
          </a:graphicData>
        </a:graphic>
      </p:graphicFrame>
      <p:graphicFrame>
        <p:nvGraphicFramePr>
          <p:cNvPr id="10" name="Table 9">
            <a:extLst>
              <a:ext uri="{FF2B5EF4-FFF2-40B4-BE49-F238E27FC236}">
                <a16:creationId xmlns:a16="http://schemas.microsoft.com/office/drawing/2014/main" id="{8E09ADC2-7BAE-B64C-BDC6-8B7834BA816A}"/>
              </a:ext>
            </a:extLst>
          </p:cNvPr>
          <p:cNvGraphicFramePr>
            <a:graphicFrameLocks noGrp="1"/>
          </p:cNvGraphicFramePr>
          <p:nvPr>
            <p:extLst>
              <p:ext uri="{D42A27DB-BD31-4B8C-83A1-F6EECF244321}">
                <p14:modId xmlns:p14="http://schemas.microsoft.com/office/powerpoint/2010/main" val="1906004459"/>
              </p:ext>
            </p:extLst>
          </p:nvPr>
        </p:nvGraphicFramePr>
        <p:xfrm>
          <a:off x="3079552" y="4953164"/>
          <a:ext cx="9128224" cy="1904836"/>
        </p:xfrm>
        <a:graphic>
          <a:graphicData uri="http://schemas.openxmlformats.org/drawingml/2006/table">
            <a:tbl>
              <a:tblPr bandRow="1">
                <a:solidFill>
                  <a:schemeClr val="accent1">
                    <a:lumMod val="20000"/>
                    <a:lumOff val="80000"/>
                  </a:schemeClr>
                </a:solidFill>
                <a:tableStyleId>{5C22544A-7EE6-4342-B048-85BDC9FD1C3A}</a:tableStyleId>
              </a:tblPr>
              <a:tblGrid>
                <a:gridCol w="9128224">
                  <a:extLst>
                    <a:ext uri="{9D8B030D-6E8A-4147-A177-3AD203B41FA5}">
                      <a16:colId xmlns:a16="http://schemas.microsoft.com/office/drawing/2014/main" val="1098148039"/>
                    </a:ext>
                  </a:extLst>
                </a:gridCol>
              </a:tblGrid>
              <a:tr h="190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Helvetica" pitchFamily="2" charset="0"/>
                          <a:ea typeface="+mn-ea"/>
                          <a:cs typeface="+mn-cs"/>
                        </a:rPr>
                        <a:t>Response: (Hesitant to open up) Um, I don’t know. What do you think I need to work on?</a:t>
                      </a:r>
                    </a:p>
                    <a:p>
                      <a:endParaRPr lang="en-US" dirty="0">
                        <a:solidFill>
                          <a:srgbClr val="000000"/>
                        </a:solidFill>
                        <a:latin typeface="Helvetica" pitchFamily="2" charset="0"/>
                      </a:endParaRPr>
                    </a:p>
                  </a:txBody>
                  <a:tcPr>
                    <a:lnL w="12700" cap="flat" cmpd="sng" algn="ctr">
                      <a:solidFill>
                        <a:srgbClr val="233060"/>
                      </a:solidFill>
                      <a:prstDash val="solid"/>
                      <a:round/>
                      <a:headEnd type="none" w="med" len="med"/>
                      <a:tailEnd type="none" w="med" len="med"/>
                    </a:lnL>
                    <a:lnR w="12700" cap="flat" cmpd="sng" algn="ctr">
                      <a:solidFill>
                        <a:srgbClr val="233060"/>
                      </a:solidFill>
                      <a:prstDash val="solid"/>
                      <a:round/>
                      <a:headEnd type="none" w="med" len="med"/>
                      <a:tailEnd type="none" w="med" len="med"/>
                    </a:lnR>
                    <a:lnT w="12700" cap="flat" cmpd="sng" algn="ctr">
                      <a:solidFill>
                        <a:srgbClr val="233060"/>
                      </a:solidFill>
                      <a:prstDash val="solid"/>
                      <a:round/>
                      <a:headEnd type="none" w="med" len="med"/>
                      <a:tailEnd type="none" w="med" len="med"/>
                    </a:lnT>
                    <a:lnB w="12700" cap="flat" cmpd="sng" algn="ctr">
                      <a:solidFill>
                        <a:srgbClr val="233060"/>
                      </a:solidFill>
                      <a:prstDash val="solid"/>
                      <a:round/>
                      <a:headEnd type="none" w="med" len="med"/>
                      <a:tailEnd type="none" w="med" len="med"/>
                    </a:lnB>
                    <a:solidFill>
                      <a:srgbClr val="FFFFFF"/>
                    </a:solidFill>
                  </a:tcPr>
                </a:tc>
                <a:extLst>
                  <a:ext uri="{0D108BD9-81ED-4DB2-BD59-A6C34878D82A}">
                    <a16:rowId xmlns:a16="http://schemas.microsoft.com/office/drawing/2014/main" val="2389310195"/>
                  </a:ext>
                </a:extLst>
              </a:tr>
            </a:tbl>
          </a:graphicData>
        </a:graphic>
      </p:graphicFrame>
      <p:pic>
        <p:nvPicPr>
          <p:cNvPr id="3" name="Picture 2">
            <a:extLst>
              <a:ext uri="{FF2B5EF4-FFF2-40B4-BE49-F238E27FC236}">
                <a16:creationId xmlns:a16="http://schemas.microsoft.com/office/drawing/2014/main" id="{3F73F15A-684B-874B-9445-B469F261A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1"/>
            <a:ext cx="8128000" cy="4572000"/>
          </a:xfrm>
          <a:prstGeom prst="rect">
            <a:avLst/>
          </a:prstGeom>
        </p:spPr>
      </p:pic>
    </p:spTree>
    <p:custDataLst>
      <p:tags r:id="rId1"/>
    </p:custDataLst>
    <p:extLst>
      <p:ext uri="{BB962C8B-B14F-4D97-AF65-F5344CB8AC3E}">
        <p14:creationId xmlns:p14="http://schemas.microsoft.com/office/powerpoint/2010/main" val="2599275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wjqX1l9e"/>
  <p:tag name="ARTICULATE_PROJECT_OPEN" val="0"/>
  <p:tag name="ARTICULATE_SLIDE_COUNT" val="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DOL courses">
      <a:dk1>
        <a:srgbClr val="2B2B26"/>
      </a:dk1>
      <a:lt1>
        <a:srgbClr val="F5F4EC"/>
      </a:lt1>
      <a:dk2>
        <a:srgbClr val="2B2B26"/>
      </a:dk2>
      <a:lt2>
        <a:srgbClr val="F5F4EC"/>
      </a:lt2>
      <a:accent1>
        <a:srgbClr val="42BA78"/>
      </a:accent1>
      <a:accent2>
        <a:srgbClr val="F3B918"/>
      </a:accent2>
      <a:accent3>
        <a:srgbClr val="F59CB1"/>
      </a:accent3>
      <a:accent4>
        <a:srgbClr val="56638A"/>
      </a:accent4>
      <a:accent5>
        <a:srgbClr val="FAC8CD"/>
      </a:accent5>
      <a:accent6>
        <a:srgbClr val="ED6A5A"/>
      </a:accent6>
      <a:hlink>
        <a:srgbClr val="42BA78"/>
      </a:hlink>
      <a:folHlink>
        <a:srgbClr val="F3B918"/>
      </a:folHlink>
    </a:clrScheme>
    <a:fontScheme name="Custom 3">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24065</TotalTime>
  <Words>3467</Words>
  <Application>Microsoft Macintosh PowerPoint</Application>
  <PresentationFormat>Widescreen</PresentationFormat>
  <Paragraphs>1041</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vt:lpstr>
      <vt:lpstr>Source Sans Pro</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Nicole Konicke</cp:lastModifiedBy>
  <cp:revision>47</cp:revision>
  <dcterms:created xsi:type="dcterms:W3CDTF">2018-10-08T20:56:11Z</dcterms:created>
  <dcterms:modified xsi:type="dcterms:W3CDTF">2022-03-19T22:07:07Z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6F80156C-82AB-4A2E-9884-EFCAFAB5A8C1</vt:lpwstr>
  </property>
</Properties>
</file>